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60" r:id="rId3"/>
    <p:sldId id="265" r:id="rId4"/>
    <p:sldId id="279" r:id="rId5"/>
    <p:sldId id="281" r:id="rId6"/>
    <p:sldId id="267" r:id="rId7"/>
    <p:sldId id="266" r:id="rId8"/>
    <p:sldId id="268" r:id="rId9"/>
    <p:sldId id="269" r:id="rId10"/>
    <p:sldId id="270" r:id="rId11"/>
    <p:sldId id="272" r:id="rId12"/>
    <p:sldId id="274" r:id="rId13"/>
    <p:sldId id="282" r:id="rId14"/>
    <p:sldId id="273" r:id="rId15"/>
    <p:sldId id="275" r:id="rId16"/>
    <p:sldId id="277" r:id="rId17"/>
    <p:sldId id="278" r:id="rId18"/>
    <p:sldId id="262"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6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48"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sv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png>
</file>

<file path=ppt/media/image8.png>
</file>

<file path=ppt/media/image9.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4233B-4298-4C08-ACD3-F21DD25CF1C5}" type="datetimeFigureOut">
              <a:rPr lang="zh-CN" altLang="en-US" smtClean="0"/>
              <a:t>2025/12/26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B079A-13B9-46C1-BB01-9DB23B62194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5CB079A-13B9-46C1-BB01-9DB23B621946}" type="slidenum">
              <a:rPr lang="zh-CN" altLang="en-US" smtClean="0"/>
              <a:t>17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7B3BB79-3925-4E2B-AFA3-80548483F05E}" type="datetimeFigureOut">
              <a:rPr lang="zh-CN" altLang="en-US" smtClean="0"/>
              <a:t>2025/12/26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BB1A1C-077A-41FB-A84F-6CD3B25C0C3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B3BB79-3925-4E2B-AFA3-80548483F05E}" type="datetimeFigureOut">
              <a:rPr lang="zh-CN" altLang="en-US" smtClean="0"/>
              <a:t>2025/12/26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BB1A1C-077A-41FB-A84F-6CD3B25C0C3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wav"/><Relationship Id="rId7"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4" Type="http://schemas.openxmlformats.org/officeDocument/2006/relationships/audio" Target="../media/media2.wav"/><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1.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slideLayout" Target="../slideLayouts/slideLayout1.xml"/><Relationship Id="rId2" Type="http://schemas.openxmlformats.org/officeDocument/2006/relationships/tags" Target="../tags/tag3.xml"/><Relationship Id="rId16" Type="http://schemas.openxmlformats.org/officeDocument/2006/relationships/image" Target="../media/image4.pn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3.jpeg"/><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863638" y="1729307"/>
            <a:ext cx="10464723" cy="1600438"/>
          </a:xfrm>
          <a:prstGeom prst="rect">
            <a:avLst/>
          </a:prstGeom>
          <a:noFill/>
        </p:spPr>
        <p:txBody>
          <a:bodyPr wrap="non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Californian FB" panose="0207040306080B030204" pitchFamily="18" charset="0"/>
                <a:ea typeface="Gulim" panose="020B0600000101010101" pitchFamily="34" charset="-127"/>
              </a:rPr>
              <a:t>DSP Project: </a:t>
            </a:r>
          </a:p>
          <a:p>
            <a:pPr algn="ctr"/>
            <a:r>
              <a:rPr lang="en-US" altLang="zh-CN"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Californian FB" panose="0207040306080B030204" pitchFamily="18" charset="0"/>
                <a:ea typeface="Gulim" panose="020B0600000101010101" pitchFamily="34" charset="-127"/>
              </a:rPr>
              <a:t>ESC-50 Sound Retrieval and Classification</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Californian FB" panose="0207040306080B030204" pitchFamily="18" charset="0"/>
              <a:ea typeface="Gulim" panose="020B0600000101010101" pitchFamily="34" charset="-127"/>
            </a:endParaRPr>
          </a:p>
        </p:txBody>
      </p:sp>
      <p:sp>
        <p:nvSpPr>
          <p:cNvPr id="4" name="文本框 3"/>
          <p:cNvSpPr txBox="1"/>
          <p:nvPr/>
        </p:nvSpPr>
        <p:spPr>
          <a:xfrm>
            <a:off x="5426934" y="4604635"/>
            <a:ext cx="6765066" cy="461665"/>
          </a:xfrm>
          <a:prstGeom prst="rect">
            <a:avLst/>
          </a:prstGeom>
          <a:noFill/>
        </p:spPr>
        <p:txBody>
          <a:bodyPr wrap="square" rtlCol="0">
            <a:spAutoFit/>
          </a:bodyPr>
          <a:lstStyle/>
          <a:p>
            <a:r>
              <a:rPr lang="zh-CN" altLang="en-US" sz="2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小组成员：王胤博、贾中豪、张景超、冉兴嵘</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8508" y="370409"/>
            <a:ext cx="1167499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任务二：基于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Log-Mel</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的声音分类系统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6308935"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7415622" y="1611729"/>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660179" y="1580560"/>
            <a:ext cx="2342574" cy="738664"/>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CNN</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ResNetAudio</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模型架构</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2" name="矩形 11"/>
          <p:cNvSpPr/>
          <p:nvPr/>
        </p:nvSpPr>
        <p:spPr>
          <a:xfrm>
            <a:off x="7747001" y="1584857"/>
            <a:ext cx="4213839"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57838" y="2841231"/>
            <a:ext cx="2730584" cy="1146395"/>
          </a:xfrm>
          <a:prstGeom prst="roundRect">
            <a:avLst>
              <a:gd name="adj" fmla="val 9297"/>
            </a:avLst>
          </a:prstGeom>
          <a:effectLst>
            <a:outerShdw blurRad="50800" dist="38100" dir="2700000" algn="tl" rotWithShape="0">
              <a:prstClr val="black">
                <a:alpha val="40000"/>
              </a:prstClr>
            </a:outerShdw>
          </a:effectLst>
        </p:spPr>
      </p:pic>
      <p:sp>
        <p:nvSpPr>
          <p:cNvPr id="25" name="文本框 24"/>
          <p:cNvSpPr txBox="1"/>
          <p:nvPr/>
        </p:nvSpPr>
        <p:spPr>
          <a:xfrm>
            <a:off x="7854053" y="2136086"/>
            <a:ext cx="3999733" cy="523220"/>
          </a:xfrm>
          <a:prstGeom prst="rect">
            <a:avLst/>
          </a:prstGeom>
          <a:noFill/>
        </p:spPr>
        <p:txBody>
          <a:bodyPr wrap="square">
            <a:spAutoFit/>
          </a:bodyPr>
          <a:lstStyle/>
          <a:p>
            <a:pPr algn="l" latinLnBrk="0">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音频输入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Log-Mel → CNN</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模型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类预测</a:t>
            </a:r>
          </a:p>
          <a:p>
            <a:pPr algn="l">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 </a:t>
            </a:r>
          </a:p>
        </p:txBody>
      </p:sp>
      <p:sp>
        <p:nvSpPr>
          <p:cNvPr id="5" name="文本框 4"/>
          <p:cNvSpPr txBox="1"/>
          <p:nvPr/>
        </p:nvSpPr>
        <p:spPr>
          <a:xfrm>
            <a:off x="3256054" y="1697687"/>
            <a:ext cx="2715785" cy="338554"/>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zh-CN" altLang="en-US" sz="16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输入</a:t>
            </a:r>
            <a:r>
              <a:rPr lang="en-US" altLang="zh-CN" sz="16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(1×H×W)Log-Mel</a:t>
            </a:r>
            <a:r>
              <a:rPr lang="zh-CN" altLang="en-US" sz="16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谱图</a:t>
            </a:r>
          </a:p>
        </p:txBody>
      </p:sp>
      <p:sp>
        <p:nvSpPr>
          <p:cNvPr id="7" name="文本框 6"/>
          <p:cNvSpPr txBox="1"/>
          <p:nvPr/>
        </p:nvSpPr>
        <p:spPr>
          <a:xfrm>
            <a:off x="2713281" y="2231276"/>
            <a:ext cx="3801335"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[Stem</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层</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]Conv2d(1→16, 3×3) + BN + ReLU</a:t>
            </a:r>
          </a:p>
        </p:txBody>
      </p:sp>
      <p:cxnSp>
        <p:nvCxnSpPr>
          <p:cNvPr id="8" name="直接箭头连接符 7"/>
          <p:cNvCxnSpPr>
            <a:stCxn id="5" idx="2"/>
            <a:endCxn id="7" idx="0"/>
          </p:cNvCxnSpPr>
          <p:nvPr/>
        </p:nvCxnSpPr>
        <p:spPr>
          <a:xfrm>
            <a:off x="4613947" y="2036241"/>
            <a:ext cx="2" cy="195035"/>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29" name="文本框 28"/>
          <p:cNvSpPr txBox="1"/>
          <p:nvPr/>
        </p:nvSpPr>
        <p:spPr>
          <a:xfrm>
            <a:off x="2978324" y="2779559"/>
            <a:ext cx="3271249"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[Stage 1] 16</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通道，</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个</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BasicBlock</a:t>
            </a:r>
          </a:p>
        </p:txBody>
      </p:sp>
      <p:cxnSp>
        <p:nvCxnSpPr>
          <p:cNvPr id="30" name="直接箭头连接符 29"/>
          <p:cNvCxnSpPr>
            <a:stCxn id="7" idx="2"/>
            <a:endCxn id="29" idx="0"/>
          </p:cNvCxnSpPr>
          <p:nvPr/>
        </p:nvCxnSpPr>
        <p:spPr>
          <a:xfrm>
            <a:off x="4613949" y="2539053"/>
            <a:ext cx="0" cy="240506"/>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33" name="文本框 32"/>
          <p:cNvSpPr txBox="1"/>
          <p:nvPr/>
        </p:nvSpPr>
        <p:spPr>
          <a:xfrm>
            <a:off x="2369233" y="3327842"/>
            <a:ext cx="4489431"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[Stage 2] 32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通道，</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个</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BasicBlock (stride=2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下采样</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p:txBody>
      </p:sp>
      <p:cxnSp>
        <p:nvCxnSpPr>
          <p:cNvPr id="34" name="直接箭头连接符 33"/>
          <p:cNvCxnSpPr>
            <a:stCxn id="29" idx="2"/>
            <a:endCxn id="33" idx="0"/>
          </p:cNvCxnSpPr>
          <p:nvPr/>
        </p:nvCxnSpPr>
        <p:spPr>
          <a:xfrm>
            <a:off x="4613949" y="3087336"/>
            <a:ext cx="0" cy="240506"/>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37" name="文本框 36"/>
          <p:cNvSpPr txBox="1"/>
          <p:nvPr/>
        </p:nvSpPr>
        <p:spPr>
          <a:xfrm>
            <a:off x="2380413" y="3853041"/>
            <a:ext cx="4478251"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[Stage 3] 64</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通道，</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个</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BasicBlock (stride=2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下采样</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p:txBody>
      </p:sp>
      <p:cxnSp>
        <p:nvCxnSpPr>
          <p:cNvPr id="38" name="直接箭头连接符 37"/>
          <p:cNvCxnSpPr>
            <a:stCxn id="33" idx="2"/>
            <a:endCxn id="37" idx="0"/>
          </p:cNvCxnSpPr>
          <p:nvPr/>
        </p:nvCxnSpPr>
        <p:spPr>
          <a:xfrm>
            <a:off x="4613949" y="3635619"/>
            <a:ext cx="5590" cy="217422"/>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39" name="文本框 38"/>
          <p:cNvSpPr txBox="1"/>
          <p:nvPr/>
        </p:nvSpPr>
        <p:spPr>
          <a:xfrm>
            <a:off x="2380414" y="4378240"/>
            <a:ext cx="4478250"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[Stage 4] 128</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通道，</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个</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BasicBlock (stride=2</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下采样</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p:txBody>
      </p:sp>
      <p:cxnSp>
        <p:nvCxnSpPr>
          <p:cNvPr id="40" name="直接箭头连接符 39"/>
          <p:cNvCxnSpPr>
            <a:stCxn id="37" idx="2"/>
            <a:endCxn id="39" idx="0"/>
          </p:cNvCxnSpPr>
          <p:nvPr/>
        </p:nvCxnSpPr>
        <p:spPr>
          <a:xfrm>
            <a:off x="4619539" y="4160818"/>
            <a:ext cx="0" cy="217422"/>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63" name="文本框 62"/>
          <p:cNvSpPr txBox="1"/>
          <p:nvPr/>
        </p:nvSpPr>
        <p:spPr>
          <a:xfrm>
            <a:off x="2978324" y="4903439"/>
            <a:ext cx="3271249"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全局池化</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AdaptiveAvgPool2d(1, 1)</a:t>
            </a:r>
          </a:p>
        </p:txBody>
      </p:sp>
      <p:cxnSp>
        <p:nvCxnSpPr>
          <p:cNvPr id="64" name="直接箭头连接符 63"/>
          <p:cNvCxnSpPr>
            <a:stCxn id="39" idx="2"/>
            <a:endCxn id="63" idx="0"/>
          </p:cNvCxnSpPr>
          <p:nvPr/>
        </p:nvCxnSpPr>
        <p:spPr>
          <a:xfrm flipH="1">
            <a:off x="4613949" y="4686017"/>
            <a:ext cx="5590" cy="217422"/>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65" name="文本框 64"/>
          <p:cNvSpPr txBox="1"/>
          <p:nvPr/>
        </p:nvSpPr>
        <p:spPr>
          <a:xfrm>
            <a:off x="3359738" y="5428638"/>
            <a:ext cx="2508416"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分类器</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Linear(128 → 50)</a:t>
            </a:r>
          </a:p>
        </p:txBody>
      </p:sp>
      <p:cxnSp>
        <p:nvCxnSpPr>
          <p:cNvPr id="66" name="直接箭头连接符 65"/>
          <p:cNvCxnSpPr>
            <a:stCxn id="63" idx="2"/>
            <a:endCxn id="65" idx="0"/>
          </p:cNvCxnSpPr>
          <p:nvPr/>
        </p:nvCxnSpPr>
        <p:spPr>
          <a:xfrm flipH="1">
            <a:off x="4613946" y="5211216"/>
            <a:ext cx="3" cy="217422"/>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69" name="文本框 68"/>
          <p:cNvSpPr txBox="1"/>
          <p:nvPr/>
        </p:nvSpPr>
        <p:spPr>
          <a:xfrm>
            <a:off x="3747231" y="5908576"/>
            <a:ext cx="1733430"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输出 </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(50,Logits</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p>
        </p:txBody>
      </p:sp>
      <p:cxnSp>
        <p:nvCxnSpPr>
          <p:cNvPr id="70" name="直接箭头连接符 69"/>
          <p:cNvCxnSpPr>
            <a:cxnSpLocks/>
            <a:stCxn id="65" idx="2"/>
            <a:endCxn id="69" idx="0"/>
          </p:cNvCxnSpPr>
          <p:nvPr/>
        </p:nvCxnSpPr>
        <p:spPr>
          <a:xfrm>
            <a:off x="4613946" y="5736415"/>
            <a:ext cx="0" cy="172161"/>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108" name="文本框 107"/>
          <p:cNvSpPr txBox="1"/>
          <p:nvPr/>
        </p:nvSpPr>
        <p:spPr>
          <a:xfrm>
            <a:off x="7953606" y="1604208"/>
            <a:ext cx="2342574"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声音分类</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109" name="图片 10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3606" y="4729903"/>
            <a:ext cx="3912916" cy="1397470"/>
          </a:xfrm>
          <a:prstGeom prst="roundRect">
            <a:avLst>
              <a:gd name="adj" fmla="val 9297"/>
            </a:avLst>
          </a:prstGeom>
          <a:effectLst>
            <a:outerShdw blurRad="50800" dist="38100" dir="2700000" algn="tl" rotWithShape="0">
              <a:prstClr val="black">
                <a:alpha val="40000"/>
              </a:prstClr>
            </a:outerShdw>
          </a:effectLst>
        </p:spPr>
      </p:pic>
      <p:sp>
        <p:nvSpPr>
          <p:cNvPr id="110" name="文本框 109"/>
          <p:cNvSpPr txBox="1"/>
          <p:nvPr/>
        </p:nvSpPr>
        <p:spPr>
          <a:xfrm>
            <a:off x="8078381" y="4224352"/>
            <a:ext cx="3561169"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训练曲线 </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(loss &amp; acc)</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9" name="图片 8"/>
          <p:cNvPicPr>
            <a:picLocks noChangeAspect="1"/>
          </p:cNvPicPr>
          <p:nvPr/>
        </p:nvPicPr>
        <p:blipFill>
          <a:blip r:embed="rId5"/>
          <a:srcRect l="3464" t="6601" r="16386" b="9689"/>
          <a:stretch>
            <a:fillRect/>
          </a:stretch>
        </p:blipFill>
        <p:spPr>
          <a:xfrm>
            <a:off x="9255543" y="2979805"/>
            <a:ext cx="1134447" cy="66749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12" name="矩形 11"/>
          <p:cNvSpPr/>
          <p:nvPr/>
        </p:nvSpPr>
        <p:spPr>
          <a:xfrm>
            <a:off x="825501" y="1584857"/>
            <a:ext cx="11135340"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3" name="矩形 2"/>
          <p:cNvSpPr/>
          <p:nvPr/>
        </p:nvSpPr>
        <p:spPr>
          <a:xfrm>
            <a:off x="258508" y="370409"/>
            <a:ext cx="1167499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任务二：基于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Log-Mel</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的声音分类系统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4" name="文本框 3"/>
          <p:cNvSpPr txBox="1"/>
          <p:nvPr/>
        </p:nvSpPr>
        <p:spPr>
          <a:xfrm>
            <a:off x="954987" y="1725893"/>
            <a:ext cx="10519463"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实验结果：</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grid search</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比较不同的帧移、帧长等超参数下模型的分类精度</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rcRect l="18004" r="3670"/>
          <a:stretch>
            <a:fillRect/>
          </a:stretch>
        </p:blipFill>
        <p:spPr>
          <a:xfrm>
            <a:off x="1377949" y="2478676"/>
            <a:ext cx="4254501" cy="3394855"/>
          </a:xfrm>
          <a:prstGeom prst="roundRect">
            <a:avLst>
              <a:gd name="adj" fmla="val 8477"/>
            </a:avLst>
          </a:prstGeom>
          <a:effectLst>
            <a:outerShdw blurRad="50800" dist="38100" dir="2700000" algn="tl" rotWithShape="0">
              <a:prstClr val="black">
                <a:alpha val="40000"/>
              </a:prstClr>
            </a:outerShdw>
          </a:effectLst>
        </p:spPr>
      </p:pic>
      <p:sp>
        <p:nvSpPr>
          <p:cNvPr id="13" name="文本框 12"/>
          <p:cNvSpPr txBox="1"/>
          <p:nvPr/>
        </p:nvSpPr>
        <p:spPr>
          <a:xfrm>
            <a:off x="6413686" y="2618072"/>
            <a:ext cx="4765918" cy="1200329"/>
          </a:xfrm>
          <a:prstGeom prst="rect">
            <a:avLst/>
          </a:prstGeom>
          <a:noFill/>
        </p:spPr>
        <p:txBody>
          <a:bodyPr wrap="square" rtlCol="0">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对于我们的</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ResNetAudio</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网络，通过网格搜索对于不同帧移、帧长等超参数进行训练，发现在帧长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2048 + </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帧移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1024</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组合下，模型分类精度达到最优，在测试集上准确度达到</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75%</a:t>
            </a:r>
            <a:endParaRPr lang="zh-CN" altLang="en-US"/>
          </a:p>
        </p:txBody>
      </p:sp>
      <p:sp>
        <p:nvSpPr>
          <p:cNvPr id="15" name="文本框 14"/>
          <p:cNvSpPr txBox="1"/>
          <p:nvPr/>
        </p:nvSpPr>
        <p:spPr>
          <a:xfrm>
            <a:off x="6175974" y="4168000"/>
            <a:ext cx="5757526" cy="1754326"/>
          </a:xfrm>
          <a:prstGeom prst="rect">
            <a:avLst/>
          </a:prstGeom>
          <a:noFill/>
        </p:spPr>
        <p:txBody>
          <a:bodyPr wrap="square" rtlCol="0">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这使得我们思考，如果引入在大规模数据集上预训练的模型，性能能提升多少？此外，以</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Gemini</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为代表的多模态大语言模型正在展现强大的跨模态理解能力。这些通用模型在不经过任何音频专项训练的情况下，能否通过</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零样本</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方式超越专用模型？</a:t>
            </a:r>
          </a:p>
          <a:p>
            <a:endPar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8508" y="370409"/>
            <a:ext cx="1167499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任务二：基于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Log-Mel</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的声音分类系统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3923689"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12" name="矩形 11"/>
          <p:cNvSpPr/>
          <p:nvPr/>
        </p:nvSpPr>
        <p:spPr>
          <a:xfrm>
            <a:off x="5318111" y="1504099"/>
            <a:ext cx="6784343" cy="4983491"/>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7" name="文本框 6"/>
          <p:cNvSpPr txBox="1"/>
          <p:nvPr/>
        </p:nvSpPr>
        <p:spPr>
          <a:xfrm>
            <a:off x="821285" y="1660508"/>
            <a:ext cx="3993541" cy="1256178"/>
          </a:xfrm>
          <a:prstGeom prst="rect">
            <a:avLst/>
          </a:prstGeom>
          <a:noFill/>
        </p:spPr>
        <p:txBody>
          <a:bodyPr wrap="square">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为了系统回答这些问题，我们设计了一组多维度的基线对比实验，涵盖：</a:t>
            </a: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从零训练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vs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迁移学习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vs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零样本三种范式</a:t>
            </a: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专用模型（</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PANNs</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vs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通用模型（</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Gemini</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endParaRPr lang="zh-CN" altLang="en-US" sz="1400"/>
          </a:p>
        </p:txBody>
      </p:sp>
      <p:sp>
        <p:nvSpPr>
          <p:cNvPr id="21" name="文本框 20"/>
          <p:cNvSpPr txBox="1"/>
          <p:nvPr/>
        </p:nvSpPr>
        <p:spPr>
          <a:xfrm>
            <a:off x="881069" y="3104151"/>
            <a:ext cx="3917473" cy="3354765"/>
          </a:xfrm>
          <a:prstGeom prst="rect">
            <a:avLst/>
          </a:prstGeom>
          <a:noFill/>
        </p:spPr>
        <p:txBody>
          <a:bodyPr wrap="square">
            <a:spAutoFit/>
          </a:bodyPr>
          <a:lstStyle/>
          <a:p>
            <a:pPr>
              <a:spcBef>
                <a:spcPts val="600"/>
              </a:spcBef>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迁移学习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(Linear Probing) </a:t>
            </a:r>
          </a:p>
          <a:p>
            <a:pPr>
              <a:spcBef>
                <a:spcPts val="600"/>
              </a:spcBef>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方法：冻结预训练模型，仅训练最后一层线性分类器</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零样本分类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(Zero-Shot) </a:t>
            </a:r>
          </a:p>
          <a:p>
            <a:pPr>
              <a:spcBef>
                <a:spcPts val="600"/>
              </a:spcBef>
            </a:pP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方法：构建</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50</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个文本标签，计算音频</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文本余弦相似度 </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🔷大模型 </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方法：上传音频至</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Gemini3.0 –flash  API</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，提示词要求从</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50</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类中选择</a:t>
            </a:r>
          </a:p>
          <a:p>
            <a:endParaRPr lang="zh-CN" altLang="en-US" sz="1400"/>
          </a:p>
        </p:txBody>
      </p:sp>
      <p:grpSp>
        <p:nvGrpSpPr>
          <p:cNvPr id="9" name="组合 8">
            <a:extLst>
              <a:ext uri="{FF2B5EF4-FFF2-40B4-BE49-F238E27FC236}">
                <a16:creationId xmlns:a16="http://schemas.microsoft.com/office/drawing/2014/main" id="{54958F02-9A7A-0092-5797-33AE5DCF4D1E}"/>
              </a:ext>
            </a:extLst>
          </p:cNvPr>
          <p:cNvGrpSpPr/>
          <p:nvPr/>
        </p:nvGrpSpPr>
        <p:grpSpPr>
          <a:xfrm>
            <a:off x="965622" y="1504099"/>
            <a:ext cx="4153195" cy="4983492"/>
            <a:chOff x="1016000" y="1553853"/>
            <a:chExt cx="4153195" cy="4983492"/>
          </a:xfrm>
        </p:grpSpPr>
        <p:cxnSp>
          <p:nvCxnSpPr>
            <p:cNvPr id="6" name="直接连接符 5"/>
            <p:cNvCxnSpPr/>
            <p:nvPr/>
          </p:nvCxnSpPr>
          <p:spPr>
            <a:xfrm>
              <a:off x="5065667" y="158485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5" name="对话气泡: 圆角矩形 4"/>
            <p:cNvSpPr/>
            <p:nvPr/>
          </p:nvSpPr>
          <p:spPr>
            <a:xfrm>
              <a:off x="1016000" y="1553853"/>
              <a:ext cx="4124372" cy="4983491"/>
            </a:xfrm>
            <a:prstGeom prst="wedgeRoundRectCallout">
              <a:avLst>
                <a:gd name="adj1" fmla="val 73499"/>
                <a:gd name="adj2" fmla="val 16102"/>
                <a:gd name="adj3" fmla="val 16667"/>
              </a:avLst>
            </a:prstGeom>
            <a:gradFill>
              <a:gsLst>
                <a:gs pos="100000">
                  <a:srgbClr val="4383C0">
                    <a:lumMod val="45000"/>
                    <a:lumOff val="55000"/>
                    <a:alpha val="90000"/>
                  </a:srgbClr>
                </a:gs>
                <a:gs pos="0">
                  <a:schemeClr val="accent5">
                    <a:lumMod val="57000"/>
                    <a:lumOff val="43000"/>
                  </a:schemeClr>
                </a:gs>
                <a:gs pos="41000">
                  <a:schemeClr val="accent5">
                    <a:satMod val="109000"/>
                    <a:tint val="81000"/>
                    <a:lumMod val="55000"/>
                    <a:lumOff val="45000"/>
                    <a:alpha val="76000"/>
                  </a:schemeClr>
                </a:gs>
              </a:gsLst>
            </a:gra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gradFill>
                  <a:gsLst>
                    <a:gs pos="0">
                      <a:schemeClr val="accent5">
                        <a:lumMod val="110000"/>
                        <a:satMod val="105000"/>
                        <a:tint val="67000"/>
                      </a:schemeClr>
                    </a:gs>
                    <a:gs pos="57000">
                      <a:schemeClr val="accent5">
                        <a:lumMod val="75000"/>
                      </a:schemeClr>
                    </a:gs>
                    <a:gs pos="100000">
                      <a:schemeClr val="accent5">
                        <a:lumMod val="105000"/>
                        <a:satMod val="109000"/>
                        <a:tint val="81000"/>
                      </a:schemeClr>
                    </a:gs>
                  </a:gsLst>
                  <a:lin ang="5400000" scaled="0"/>
                </a:gradFill>
              </a:endParaRPr>
            </a:p>
          </p:txBody>
        </p:sp>
        <p:pic>
          <p:nvPicPr>
            <p:cNvPr id="15" name="图片 14" descr="文本&#10;&#10;AI 生成的内容可能不正确。"/>
            <p:cNvPicPr>
              <a:picLocks noChangeAspect="1"/>
            </p:cNvPicPr>
            <p:nvPr/>
          </p:nvPicPr>
          <p:blipFill>
            <a:blip r:embed="rId3"/>
            <a:stretch>
              <a:fillRect/>
            </a:stretch>
          </p:blipFill>
          <p:spPr>
            <a:xfrm>
              <a:off x="1109903" y="2475837"/>
              <a:ext cx="3881553" cy="3656110"/>
            </a:xfrm>
            <a:prstGeom prst="roundRect">
              <a:avLst>
                <a:gd name="adj" fmla="val 4755"/>
              </a:avLst>
            </a:prstGeom>
            <a:effectLst>
              <a:outerShdw blurRad="50800" dist="38100" dir="2700000" algn="tl" rotWithShape="0">
                <a:prstClr val="black">
                  <a:alpha val="40000"/>
                </a:prstClr>
              </a:outerShdw>
            </a:effectLst>
          </p:spPr>
        </p:pic>
        <p:sp>
          <p:nvSpPr>
            <p:cNvPr id="16" name="文本框 15"/>
            <p:cNvSpPr txBox="1"/>
            <p:nvPr/>
          </p:nvSpPr>
          <p:spPr>
            <a:xfrm>
              <a:off x="1414366" y="1644648"/>
              <a:ext cx="3678859" cy="830997"/>
            </a:xfrm>
            <a:prstGeom prst="rect">
              <a:avLst/>
            </a:prstGeom>
            <a:noFill/>
          </p:spPr>
          <p:txBody>
            <a:bodyPr wrap="square" rtlCol="0">
              <a:spAutoFit/>
            </a:bodyPr>
            <a:lstStyle/>
            <a:p>
              <a:r>
                <a:rPr lang="en-US" altLang="zh-CN" sz="2400" b="1">
                  <a:ln w="0"/>
                  <a:gradFill>
                    <a:gsLst>
                      <a:gs pos="100000">
                        <a:srgbClr val="1D3C75"/>
                      </a:gs>
                      <a:gs pos="0">
                        <a:srgbClr val="002060"/>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Gemini3-flash prompt belike:</a:t>
              </a:r>
            </a:p>
          </p:txBody>
        </p:sp>
        <p:sp>
          <p:nvSpPr>
            <p:cNvPr id="17" name="文本框 16"/>
            <p:cNvSpPr txBox="1"/>
            <p:nvPr/>
          </p:nvSpPr>
          <p:spPr>
            <a:xfrm>
              <a:off x="4497976" y="5752322"/>
              <a:ext cx="671219"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effectLst>
                    <a:outerShdw blurRad="38100" dist="38100" dir="2700000" algn="tl">
                      <a:srgbClr val="000000">
                        <a:alpha val="43137"/>
                      </a:srgbClr>
                    </a:outerShdw>
                  </a:effectLst>
                  <a:latin typeface="宋体" panose="02010600030101010101" pitchFamily="2" charset="-122"/>
                  <a:ea typeface="宋体" panose="02010600030101010101" pitchFamily="2" charset="-122"/>
                </a:rPr>
                <a:t>Base</a:t>
              </a:r>
              <a:endPar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effectLst>
                  <a:outerShdw blurRad="38100" dist="38100" dir="2700000" algn="tl">
                    <a:srgbClr val="000000">
                      <a:alpha val="43137"/>
                    </a:srgbClr>
                  </a:outerShdw>
                </a:effectLst>
                <a:latin typeface="宋体" panose="02010600030101010101" pitchFamily="2" charset="-122"/>
                <a:ea typeface="宋体" panose="02010600030101010101" pitchFamily="2" charset="-122"/>
              </a:endParaRPr>
            </a:p>
          </p:txBody>
        </p:sp>
        <p:sp>
          <p:nvSpPr>
            <p:cNvPr id="18" name="文本框 17"/>
            <p:cNvSpPr txBox="1"/>
            <p:nvPr/>
          </p:nvSpPr>
          <p:spPr>
            <a:xfrm>
              <a:off x="4182615" y="3654004"/>
              <a:ext cx="911663"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effectLst>
                    <a:outerShdw blurRad="38100" dist="38100" dir="2700000" algn="tl">
                      <a:srgbClr val="000000">
                        <a:alpha val="43137"/>
                      </a:srgbClr>
                    </a:outerShdw>
                  </a:effectLst>
                  <a:latin typeface="宋体" panose="02010600030101010101" pitchFamily="2" charset="-122"/>
                  <a:ea typeface="宋体" panose="02010600030101010101" pitchFamily="2" charset="-122"/>
                </a:rPr>
                <a:t>Guided</a:t>
              </a:r>
              <a:endPar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effectLst>
                  <a:outerShdw blurRad="38100" dist="38100" dir="2700000" algn="tl">
                    <a:srgbClr val="000000">
                      <a:alpha val="43137"/>
                    </a:srgbClr>
                  </a:outerShdw>
                </a:effectLst>
                <a:latin typeface="宋体" panose="02010600030101010101" pitchFamily="2" charset="-122"/>
                <a:ea typeface="宋体" panose="02010600030101010101" pitchFamily="2" charset="-122"/>
              </a:endParaRPr>
            </a:p>
          </p:txBody>
        </p:sp>
      </p:grpSp>
      <p:graphicFrame>
        <p:nvGraphicFramePr>
          <p:cNvPr id="11" name="表格 10">
            <a:extLst>
              <a:ext uri="{FF2B5EF4-FFF2-40B4-BE49-F238E27FC236}">
                <a16:creationId xmlns:a16="http://schemas.microsoft.com/office/drawing/2014/main" id="{DC86259C-D902-FC08-815A-16CDA7566608}"/>
              </a:ext>
            </a:extLst>
          </p:cNvPr>
          <p:cNvGraphicFramePr>
            <a:graphicFrameLocks noGrp="1"/>
          </p:cNvGraphicFramePr>
          <p:nvPr>
            <p:extLst>
              <p:ext uri="{D42A27DB-BD31-4B8C-83A1-F6EECF244321}">
                <p14:modId xmlns:p14="http://schemas.microsoft.com/office/powerpoint/2010/main" val="1177726599"/>
              </p:ext>
            </p:extLst>
          </p:nvPr>
        </p:nvGraphicFramePr>
        <p:xfrm>
          <a:off x="5712200" y="1775332"/>
          <a:ext cx="6041649" cy="4496593"/>
        </p:xfrm>
        <a:graphic>
          <a:graphicData uri="http://schemas.openxmlformats.org/drawingml/2006/table">
            <a:tbl>
              <a:tblPr>
                <a:tableStyleId>{8799B23B-EC83-4686-B30A-512413B5E67A}</a:tableStyleId>
              </a:tblPr>
              <a:tblGrid>
                <a:gridCol w="657032">
                  <a:extLst>
                    <a:ext uri="{9D8B030D-6E8A-4147-A177-3AD203B41FA5}">
                      <a16:colId xmlns:a16="http://schemas.microsoft.com/office/drawing/2014/main" val="20000"/>
                    </a:ext>
                  </a:extLst>
                </a:gridCol>
                <a:gridCol w="1430331">
                  <a:extLst>
                    <a:ext uri="{9D8B030D-6E8A-4147-A177-3AD203B41FA5}">
                      <a16:colId xmlns:a16="http://schemas.microsoft.com/office/drawing/2014/main" val="20001"/>
                    </a:ext>
                  </a:extLst>
                </a:gridCol>
                <a:gridCol w="1053351">
                  <a:extLst>
                    <a:ext uri="{9D8B030D-6E8A-4147-A177-3AD203B41FA5}">
                      <a16:colId xmlns:a16="http://schemas.microsoft.com/office/drawing/2014/main" val="20002"/>
                    </a:ext>
                  </a:extLst>
                </a:gridCol>
                <a:gridCol w="1053351">
                  <a:extLst>
                    <a:ext uri="{9D8B030D-6E8A-4147-A177-3AD203B41FA5}">
                      <a16:colId xmlns:a16="http://schemas.microsoft.com/office/drawing/2014/main" val="1896604784"/>
                    </a:ext>
                  </a:extLst>
                </a:gridCol>
                <a:gridCol w="1046105">
                  <a:extLst>
                    <a:ext uri="{9D8B030D-6E8A-4147-A177-3AD203B41FA5}">
                      <a16:colId xmlns:a16="http://schemas.microsoft.com/office/drawing/2014/main" val="20003"/>
                    </a:ext>
                  </a:extLst>
                </a:gridCol>
                <a:gridCol w="801479">
                  <a:extLst>
                    <a:ext uri="{9D8B030D-6E8A-4147-A177-3AD203B41FA5}">
                      <a16:colId xmlns:a16="http://schemas.microsoft.com/office/drawing/2014/main" val="20004"/>
                    </a:ext>
                  </a:extLst>
                </a:gridCol>
              </a:tblGrid>
              <a:tr h="435308">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排名</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模型</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方法</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预训练数据规模</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测试准确率</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相对提升</a:t>
                      </a:r>
                    </a:p>
                  </a:txBody>
                  <a:tcPr marL="64752" marR="64752" marT="29886" marB="29886" anchor="ctr"/>
                </a:tc>
                <a:extLst>
                  <a:ext uri="{0D108BD9-81ED-4DB2-BD59-A6C34878D82A}">
                    <a16:rowId xmlns:a16="http://schemas.microsoft.com/office/drawing/2014/main" val="10000"/>
                  </a:ext>
                </a:extLst>
              </a:tr>
              <a:tr h="684749">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CLAP Transfer</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Audio-Text+ESC-50</a:t>
                      </a:r>
                    </a:p>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2.5M</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97.25%</a:t>
                      </a:r>
                      <a:endPar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extLst>
                  <a:ext uri="{0D108BD9-81ED-4DB2-BD59-A6C34878D82A}">
                    <a16:rowId xmlns:a16="http://schemas.microsoft.com/office/drawing/2014/main" val="10001"/>
                  </a:ext>
                </a:extLst>
              </a:tr>
              <a:tr h="385278">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AST Transfer</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AudioSet (2M)</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95.00%</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-2.25%</a:t>
                      </a:r>
                    </a:p>
                  </a:txBody>
                  <a:tcPr marL="64752" marR="64752" marT="29886" marB="29886" anchor="ctr"/>
                </a:tc>
                <a:extLst>
                  <a:ext uri="{0D108BD9-81ED-4DB2-BD59-A6C34878D82A}">
                    <a16:rowId xmlns:a16="http://schemas.microsoft.com/office/drawing/2014/main" val="10002"/>
                  </a:ext>
                </a:extLst>
              </a:tr>
              <a:tr h="468068">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3</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CLAP Zero-Shot</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零样本</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Audio-Text</a:t>
                      </a:r>
                    </a:p>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2.5M</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91.50%</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-5.75%</a:t>
                      </a:r>
                    </a:p>
                  </a:txBody>
                  <a:tcPr marL="64752" marR="64752" marT="29886" marB="29886" anchor="ctr"/>
                </a:tc>
                <a:extLst>
                  <a:ext uri="{0D108BD9-81ED-4DB2-BD59-A6C34878D82A}">
                    <a16:rowId xmlns:a16="http://schemas.microsoft.com/office/drawing/2014/main" val="10003"/>
                  </a:ext>
                </a:extLst>
              </a:tr>
              <a:tr h="435308">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4</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PANNs Transfer</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AudioSet (2M)</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90.50%</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-6.75%</a:t>
                      </a:r>
                    </a:p>
                  </a:txBody>
                  <a:tcPr marL="64752" marR="64752" marT="29886" marB="29886" anchor="ctr"/>
                </a:tc>
                <a:extLst>
                  <a:ext uri="{0D108BD9-81ED-4DB2-BD59-A6C34878D82A}">
                    <a16:rowId xmlns:a16="http://schemas.microsoft.com/office/drawing/2014/main" val="10004"/>
                  </a:ext>
                </a:extLst>
              </a:tr>
              <a:tr h="435308">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a:t>
                      </a:r>
                    </a:p>
                  </a:txBody>
                  <a:tcPr marL="64752" marR="64752" marT="29886" marB="29886" anchor="ctr"/>
                </a:tc>
                <a:tc>
                  <a:txBody>
                    <a:bodyPr/>
                    <a:lstStyle/>
                    <a:p>
                      <a:pPr algn="ctr">
                        <a:buNone/>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Human accuracy</a:t>
                      </a:r>
                      <a:endPar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81.30%</a:t>
                      </a:r>
                      <a:endPar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extLst>
                  <a:ext uri="{0D108BD9-81ED-4DB2-BD59-A6C34878D82A}">
                    <a16:rowId xmlns:a16="http://schemas.microsoft.com/office/drawing/2014/main" val="1929579601"/>
                  </a:ext>
                </a:extLst>
              </a:tr>
              <a:tr h="550858">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6</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Gemini3-flash Base</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大模型零样本</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78.00%</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-19.25%</a:t>
                      </a:r>
                    </a:p>
                  </a:txBody>
                  <a:tcPr marL="64752" marR="64752" marT="29886" marB="29886" anchor="ctr"/>
                </a:tc>
                <a:extLst>
                  <a:ext uri="{0D108BD9-81ED-4DB2-BD59-A6C34878D82A}">
                    <a16:rowId xmlns:a16="http://schemas.microsoft.com/office/drawing/2014/main" val="10005"/>
                  </a:ext>
                </a:extLst>
              </a:tr>
              <a:tr h="550858">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CNN (Ours)</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从零训练</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ESC-50</a:t>
                      </a:r>
                      <a:r>
                        <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1.6K</a:t>
                      </a:r>
                      <a:r>
                        <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75.00%</a:t>
                      </a:r>
                      <a:endPar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-22.25%</a:t>
                      </a:r>
                    </a:p>
                  </a:txBody>
                  <a:tcPr marL="64752" marR="64752" marT="29886" marB="29886" anchor="ctr"/>
                </a:tc>
                <a:extLst>
                  <a:ext uri="{0D108BD9-81ED-4DB2-BD59-A6C34878D82A}">
                    <a16:rowId xmlns:a16="http://schemas.microsoft.com/office/drawing/2014/main" val="10006"/>
                  </a:ext>
                </a:extLst>
              </a:tr>
              <a:tr h="550858">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8</a:t>
                      </a:r>
                    </a:p>
                  </a:txBody>
                  <a:tcPr marL="64752" marR="64752" marT="29886" marB="29886" anchor="ctr"/>
                </a:tc>
                <a:tc>
                  <a:txBody>
                    <a:bodyPr/>
                    <a:lstStyle/>
                    <a:p>
                      <a:pPr algn="ctr">
                        <a:buNone/>
                      </a:pP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Gemini3-flash Guided</a:t>
                      </a:r>
                    </a:p>
                  </a:txBody>
                  <a:tcPr marL="64752" marR="64752" marT="29886" marB="29886" anchor="ctr"/>
                </a:tc>
                <a:tc>
                  <a:txBody>
                    <a:bodyPr/>
                    <a:lstStyle/>
                    <a:p>
                      <a:pPr algn="ctr">
                        <a:buNone/>
                      </a:pPr>
                      <a:r>
                        <a:rPr lang="zh-CN" alt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大模型零样本</a:t>
                      </a:r>
                    </a:p>
                  </a:txBody>
                  <a:tcPr marL="64752" marR="64752" marT="29886" marB="29886" anchor="ctr"/>
                </a:tc>
                <a:tc>
                  <a:txBody>
                    <a:bodyPr/>
                    <a:lstStyle/>
                    <a:p>
                      <a:pPr algn="ctr">
                        <a:buNone/>
                      </a:pPr>
                      <a:r>
                        <a:rPr lang="en-US" altLang="zh-CN"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5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75.25%</a:t>
                      </a:r>
                    </a:p>
                  </a:txBody>
                  <a:tcPr marL="64752" marR="64752" marT="29886" marB="29886" anchor="ctr"/>
                </a:tc>
                <a:tc>
                  <a:txBody>
                    <a:bodyPr/>
                    <a:lstStyle/>
                    <a:p>
                      <a:pPr algn="ctr">
                        <a:buNone/>
                      </a:pP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-22.00%</a:t>
                      </a:r>
                    </a:p>
                  </a:txBody>
                  <a:tcPr marL="64752" marR="64752" marT="29886" marB="29886" anchor="ct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8">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8508" y="370409"/>
            <a:ext cx="1167499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任务二：基于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Log-Mel</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的声音分类系统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92988" y="1609708"/>
            <a:ext cx="4579112"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778998" y="1531987"/>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12" name="矩形 11"/>
          <p:cNvSpPr/>
          <p:nvPr/>
        </p:nvSpPr>
        <p:spPr>
          <a:xfrm>
            <a:off x="6096000" y="1609708"/>
            <a:ext cx="6006455"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p:extLst>
              <p:ext uri="{D42A27DB-BD31-4B8C-83A1-F6EECF244321}">
                <p14:modId xmlns:p14="http://schemas.microsoft.com/office/powerpoint/2010/main" val="230845164"/>
              </p:ext>
            </p:extLst>
          </p:nvPr>
        </p:nvGraphicFramePr>
        <p:xfrm>
          <a:off x="6350003" y="1718182"/>
          <a:ext cx="5531731" cy="4216009"/>
        </p:xfrm>
        <a:graphic>
          <a:graphicData uri="http://schemas.openxmlformats.org/drawingml/2006/table">
            <a:tbl>
              <a:tblPr>
                <a:tableStyleId>{8799B23B-EC83-4686-B30A-512413B5E67A}</a:tableStyleId>
              </a:tblPr>
              <a:tblGrid>
                <a:gridCol w="601578">
                  <a:extLst>
                    <a:ext uri="{9D8B030D-6E8A-4147-A177-3AD203B41FA5}">
                      <a16:colId xmlns:a16="http://schemas.microsoft.com/office/drawing/2014/main" val="20000"/>
                    </a:ext>
                  </a:extLst>
                </a:gridCol>
                <a:gridCol w="1309610">
                  <a:extLst>
                    <a:ext uri="{9D8B030D-6E8A-4147-A177-3AD203B41FA5}">
                      <a16:colId xmlns:a16="http://schemas.microsoft.com/office/drawing/2014/main" val="20001"/>
                    </a:ext>
                  </a:extLst>
                </a:gridCol>
                <a:gridCol w="964448">
                  <a:extLst>
                    <a:ext uri="{9D8B030D-6E8A-4147-A177-3AD203B41FA5}">
                      <a16:colId xmlns:a16="http://schemas.microsoft.com/office/drawing/2014/main" val="20002"/>
                    </a:ext>
                  </a:extLst>
                </a:gridCol>
                <a:gridCol w="964448">
                  <a:extLst>
                    <a:ext uri="{9D8B030D-6E8A-4147-A177-3AD203B41FA5}">
                      <a16:colId xmlns:a16="http://schemas.microsoft.com/office/drawing/2014/main" val="1896604784"/>
                    </a:ext>
                  </a:extLst>
                </a:gridCol>
                <a:gridCol w="957813">
                  <a:extLst>
                    <a:ext uri="{9D8B030D-6E8A-4147-A177-3AD203B41FA5}">
                      <a16:colId xmlns:a16="http://schemas.microsoft.com/office/drawing/2014/main" val="20003"/>
                    </a:ext>
                  </a:extLst>
                </a:gridCol>
                <a:gridCol w="733834">
                  <a:extLst>
                    <a:ext uri="{9D8B030D-6E8A-4147-A177-3AD203B41FA5}">
                      <a16:colId xmlns:a16="http://schemas.microsoft.com/office/drawing/2014/main" val="20004"/>
                    </a:ext>
                  </a:extLst>
                </a:gridCol>
              </a:tblGrid>
              <a:tr h="408145">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排名</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模型</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方法</a:t>
                      </a:r>
                    </a:p>
                  </a:txBody>
                  <a:tcPr marL="64752" marR="64752" marT="29886" marB="29886" anchor="ctr"/>
                </a:tc>
                <a:tc>
                  <a:txBody>
                    <a:bodyPr/>
                    <a:lstStyle/>
                    <a:p>
                      <a:pPr algn="ctr">
                        <a:buNone/>
                      </a:pPr>
                      <a:r>
                        <a:rPr lang="zh-CN" altLang="en-US" sz="11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预训练数据规模</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测试准确率</a:t>
                      </a:r>
                    </a:p>
                  </a:txBody>
                  <a:tcPr marL="64752" marR="64752" marT="29886" marB="29886" anchor="ctr"/>
                </a:tc>
                <a:tc>
                  <a:txBody>
                    <a:bodyPr/>
                    <a:lstStyle/>
                    <a:p>
                      <a:pPr algn="ctr">
                        <a:buNone/>
                      </a:pPr>
                      <a:r>
                        <a:rPr lang="zh-CN" altLang="en-US" sz="11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相对提升</a:t>
                      </a:r>
                    </a:p>
                  </a:txBody>
                  <a:tcPr marL="64752" marR="64752" marT="29886" marB="29886" anchor="ctr"/>
                </a:tc>
                <a:extLst>
                  <a:ext uri="{0D108BD9-81ED-4DB2-BD59-A6C34878D82A}">
                    <a16:rowId xmlns:a16="http://schemas.microsoft.com/office/drawing/2014/main" val="10000"/>
                  </a:ext>
                </a:extLst>
              </a:tr>
              <a:tr h="642021">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CLAP Transfer</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Audio-Text+ESC-50</a:t>
                      </a:r>
                    </a:p>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2.5M</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97.25%</a:t>
                      </a:r>
                      <a:endPar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extLst>
                  <a:ext uri="{0D108BD9-81ED-4DB2-BD59-A6C34878D82A}">
                    <a16:rowId xmlns:a16="http://schemas.microsoft.com/office/drawing/2014/main" val="10001"/>
                  </a:ext>
                </a:extLst>
              </a:tr>
              <a:tr h="361237">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AST Transfer</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AudioSet (2M)</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95.00%</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-2.25%</a:t>
                      </a:r>
                    </a:p>
                  </a:txBody>
                  <a:tcPr marL="64752" marR="64752" marT="29886" marB="29886" anchor="ctr"/>
                </a:tc>
                <a:extLst>
                  <a:ext uri="{0D108BD9-81ED-4DB2-BD59-A6C34878D82A}">
                    <a16:rowId xmlns:a16="http://schemas.microsoft.com/office/drawing/2014/main" val="10002"/>
                  </a:ext>
                </a:extLst>
              </a:tr>
              <a:tr h="438861">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 </a:t>
                      </a: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3</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CLAP Zero-Shot</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零样本</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Audio-Text</a:t>
                      </a:r>
                    </a:p>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2.5M</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91.50%</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-5.75%</a:t>
                      </a:r>
                    </a:p>
                  </a:txBody>
                  <a:tcPr marL="64752" marR="64752" marT="29886" marB="29886" anchor="ctr"/>
                </a:tc>
                <a:extLst>
                  <a:ext uri="{0D108BD9-81ED-4DB2-BD59-A6C34878D82A}">
                    <a16:rowId xmlns:a16="http://schemas.microsoft.com/office/drawing/2014/main" val="10003"/>
                  </a:ext>
                </a:extLst>
              </a:tr>
              <a:tr h="408145">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4</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PANNs Transfer</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迁移学习</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AudioSet (2M)</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90.50%</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-6.75%</a:t>
                      </a:r>
                    </a:p>
                  </a:txBody>
                  <a:tcPr marL="64752" marR="64752" marT="29886" marB="29886" anchor="ctr"/>
                </a:tc>
                <a:extLst>
                  <a:ext uri="{0D108BD9-81ED-4DB2-BD59-A6C34878D82A}">
                    <a16:rowId xmlns:a16="http://schemas.microsoft.com/office/drawing/2014/main" val="10004"/>
                  </a:ext>
                </a:extLst>
              </a:tr>
              <a:tr h="408145">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a:t>
                      </a:r>
                    </a:p>
                  </a:txBody>
                  <a:tcPr marL="64752" marR="64752" marT="29886" marB="29886" anchor="ctr"/>
                </a:tc>
                <a:tc>
                  <a:txBody>
                    <a:bodyPr/>
                    <a:lstStyle/>
                    <a:p>
                      <a:pPr algn="ctr">
                        <a:buNone/>
                      </a:pP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Human accuracy</a:t>
                      </a:r>
                      <a:endPar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81.30%</a:t>
                      </a:r>
                      <a:endPar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extLst>
                  <a:ext uri="{0D108BD9-81ED-4DB2-BD59-A6C34878D82A}">
                    <a16:rowId xmlns:a16="http://schemas.microsoft.com/office/drawing/2014/main" val="1929579601"/>
                  </a:ext>
                </a:extLst>
              </a:tr>
              <a:tr h="516485">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6</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Gemini3-flash Base</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大模型零样本</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78.00%</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-19.25%</a:t>
                      </a:r>
                    </a:p>
                  </a:txBody>
                  <a:tcPr marL="64752" marR="64752" marT="29886" marB="29886" anchor="ctr"/>
                </a:tc>
                <a:extLst>
                  <a:ext uri="{0D108BD9-81ED-4DB2-BD59-A6C34878D82A}">
                    <a16:rowId xmlns:a16="http://schemas.microsoft.com/office/drawing/2014/main" val="10005"/>
                  </a:ext>
                </a:extLst>
              </a:tr>
              <a:tr h="516485">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CNN (Ours)</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从零训练</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ESC-50</a:t>
                      </a:r>
                      <a:r>
                        <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1.6K</a:t>
                      </a:r>
                      <a:r>
                        <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75.00%</a:t>
                      </a:r>
                      <a:endPar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-22.25%</a:t>
                      </a:r>
                    </a:p>
                  </a:txBody>
                  <a:tcPr marL="64752" marR="64752" marT="29886" marB="29886" anchor="ctr"/>
                </a:tc>
                <a:extLst>
                  <a:ext uri="{0D108BD9-81ED-4DB2-BD59-A6C34878D82A}">
                    <a16:rowId xmlns:a16="http://schemas.microsoft.com/office/drawing/2014/main" val="10006"/>
                  </a:ext>
                </a:extLst>
              </a:tr>
              <a:tr h="516485">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8</a:t>
                      </a:r>
                    </a:p>
                  </a:txBody>
                  <a:tcPr marL="64752" marR="64752" marT="29886" marB="29886" anchor="ctr"/>
                </a:tc>
                <a:tc>
                  <a:txBody>
                    <a:bodyPr/>
                    <a:lstStyle/>
                    <a:p>
                      <a:pPr algn="ctr">
                        <a:buNone/>
                      </a:pPr>
                      <a:r>
                        <a:rPr 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Gemini3-flash Guided</a:t>
                      </a:r>
                    </a:p>
                  </a:txBody>
                  <a:tcPr marL="64752" marR="64752" marT="29886" marB="29886" anchor="ctr"/>
                </a:tc>
                <a:tc>
                  <a:txBody>
                    <a:bodyPr/>
                    <a:lstStyle/>
                    <a:p>
                      <a:pPr algn="ctr">
                        <a:buNone/>
                      </a:pPr>
                      <a:r>
                        <a:rPr lang="zh-CN" altLang="en-US"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大模型零样本</a:t>
                      </a:r>
                    </a:p>
                  </a:txBody>
                  <a:tcPr marL="64752" marR="64752" marT="29886" marB="29886" anchor="ctr"/>
                </a:tc>
                <a:tc>
                  <a:txBody>
                    <a:bodyPr/>
                    <a:lstStyle/>
                    <a:p>
                      <a:pPr algn="ctr">
                        <a:buNone/>
                      </a:pPr>
                      <a:r>
                        <a:rPr lang="en-US" altLang="zh-CN"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endParaRPr lang="zh-CN" altLang="en-US" sz="1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75.25%</a:t>
                      </a:r>
                    </a:p>
                  </a:txBody>
                  <a:tcPr marL="64752" marR="64752" marT="29886" marB="29886" anchor="ctr"/>
                </a:tc>
                <a:tc>
                  <a:txBody>
                    <a:bodyPr/>
                    <a:lstStyle/>
                    <a:p>
                      <a:pPr algn="ctr">
                        <a:buNone/>
                      </a:pPr>
                      <a:r>
                        <a:rPr lang="en-US" altLang="zh-CN" sz="12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-22.00%</a:t>
                      </a:r>
                    </a:p>
                  </a:txBody>
                  <a:tcPr marL="64752" marR="64752" marT="29886" marB="29886" anchor="ctr"/>
                </a:tc>
                <a:extLst>
                  <a:ext uri="{0D108BD9-81ED-4DB2-BD59-A6C34878D82A}">
                    <a16:rowId xmlns:a16="http://schemas.microsoft.com/office/drawing/2014/main" val="10007"/>
                  </a:ext>
                </a:extLst>
              </a:tr>
            </a:tbl>
          </a:graphicData>
        </a:graphic>
      </p:graphicFrame>
      <p:sp>
        <p:nvSpPr>
          <p:cNvPr id="4" name="文本框 3"/>
          <p:cNvSpPr txBox="1"/>
          <p:nvPr/>
        </p:nvSpPr>
        <p:spPr>
          <a:xfrm>
            <a:off x="1010859" y="1779523"/>
            <a:ext cx="2971997"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强如</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CLAP</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也会听错：</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5" name="5-177957-A-40__gt_helicopter__pred_washingmachin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6985" y="2411003"/>
            <a:ext cx="730272" cy="730272"/>
          </a:xfrm>
          <a:prstGeom prst="rect">
            <a:avLst/>
          </a:prstGeom>
        </p:spPr>
      </p:pic>
      <p:sp>
        <p:nvSpPr>
          <p:cNvPr id="9" name="文本框 8"/>
          <p:cNvSpPr txBox="1"/>
          <p:nvPr/>
        </p:nvSpPr>
        <p:spPr>
          <a:xfrm>
            <a:off x="2450004" y="2518057"/>
            <a:ext cx="3036396"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洗衣机 </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or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直升机</a:t>
            </a:r>
          </a:p>
        </p:txBody>
      </p:sp>
      <p:pic>
        <p:nvPicPr>
          <p:cNvPr id="11" name="5-220955-A-40__gt_helicopter__pred_wi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47336" y="3519449"/>
            <a:ext cx="775561" cy="775561"/>
          </a:xfrm>
          <a:prstGeom prst="rect">
            <a:avLst/>
          </a:prstGeom>
        </p:spPr>
      </p:pic>
      <p:sp>
        <p:nvSpPr>
          <p:cNvPr id="14" name="文本框 13"/>
          <p:cNvSpPr txBox="1"/>
          <p:nvPr/>
        </p:nvSpPr>
        <p:spPr>
          <a:xfrm>
            <a:off x="2450004" y="3676396"/>
            <a:ext cx="2722732"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直升机 </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or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风声</a:t>
            </a:r>
          </a:p>
        </p:txBody>
      </p:sp>
      <p:pic>
        <p:nvPicPr>
          <p:cNvPr id="15" name="5-234263-A-25__gt_footsteps__pred_doorwoodknock">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150730" y="4742745"/>
            <a:ext cx="775561" cy="775561"/>
          </a:xfrm>
          <a:prstGeom prst="rect">
            <a:avLst/>
          </a:prstGeom>
        </p:spPr>
      </p:pic>
      <p:sp>
        <p:nvSpPr>
          <p:cNvPr id="16" name="文本框 15"/>
          <p:cNvSpPr txBox="1"/>
          <p:nvPr/>
        </p:nvSpPr>
        <p:spPr>
          <a:xfrm>
            <a:off x="2763668" y="4847193"/>
            <a:ext cx="2722732"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脚步 </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or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敲木门</a:t>
            </a:r>
          </a:p>
        </p:txBody>
      </p:sp>
      <p:sp>
        <p:nvSpPr>
          <p:cNvPr id="18" name="文本框 17"/>
          <p:cNvSpPr txBox="1"/>
          <p:nvPr/>
        </p:nvSpPr>
        <p:spPr>
          <a:xfrm>
            <a:off x="4137159" y="2681352"/>
            <a:ext cx="775561" cy="830997"/>
          </a:xfrm>
          <a:prstGeom prst="rect">
            <a:avLst/>
          </a:prstGeom>
          <a:noFill/>
        </p:spPr>
        <p:txBody>
          <a:bodyPr wrap="square">
            <a:spAutoFit/>
          </a:bodyPr>
          <a:lstStyle/>
          <a:p>
            <a:r>
              <a:rPr lang="zh-CN" altLang="en-US" sz="4800" b="1">
                <a:ln w="0"/>
                <a:solidFill>
                  <a:schemeClr val="accent5">
                    <a:lumMod val="20000"/>
                    <a:lumOff val="80000"/>
                  </a:schemeClr>
                </a:soli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endParaRPr lang="zh-CN" altLang="en-US" sz="4800">
              <a:solidFill>
                <a:schemeClr val="accent5">
                  <a:lumMod val="20000"/>
                  <a:lumOff val="80000"/>
                </a:schemeClr>
              </a:solidFill>
            </a:endParaRPr>
          </a:p>
        </p:txBody>
      </p:sp>
      <p:sp>
        <p:nvSpPr>
          <p:cNvPr id="19" name="文本框 18"/>
          <p:cNvSpPr txBox="1"/>
          <p:nvPr/>
        </p:nvSpPr>
        <p:spPr>
          <a:xfrm>
            <a:off x="2597695" y="3894722"/>
            <a:ext cx="775561" cy="830997"/>
          </a:xfrm>
          <a:prstGeom prst="rect">
            <a:avLst/>
          </a:prstGeom>
          <a:noFill/>
        </p:spPr>
        <p:txBody>
          <a:bodyPr wrap="square">
            <a:spAutoFit/>
          </a:bodyPr>
          <a:lstStyle/>
          <a:p>
            <a:r>
              <a:rPr lang="zh-CN" altLang="en-US" sz="4800" b="1">
                <a:ln w="0"/>
                <a:solidFill>
                  <a:schemeClr val="accent5">
                    <a:lumMod val="20000"/>
                    <a:lumOff val="80000"/>
                  </a:schemeClr>
                </a:soli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endParaRPr lang="zh-CN" altLang="en-US" sz="4800">
              <a:solidFill>
                <a:schemeClr val="accent5">
                  <a:lumMod val="20000"/>
                  <a:lumOff val="80000"/>
                </a:schemeClr>
              </a:solidFill>
            </a:endParaRPr>
          </a:p>
        </p:txBody>
      </p:sp>
      <p:sp>
        <p:nvSpPr>
          <p:cNvPr id="20" name="文本框 19"/>
          <p:cNvSpPr txBox="1"/>
          <p:nvPr/>
        </p:nvSpPr>
        <p:spPr>
          <a:xfrm>
            <a:off x="2706236" y="5052775"/>
            <a:ext cx="775561" cy="830997"/>
          </a:xfrm>
          <a:prstGeom prst="rect">
            <a:avLst/>
          </a:prstGeom>
          <a:noFill/>
        </p:spPr>
        <p:txBody>
          <a:bodyPr wrap="square">
            <a:spAutoFit/>
          </a:bodyPr>
          <a:lstStyle/>
          <a:p>
            <a:r>
              <a:rPr lang="zh-CN" altLang="en-US" sz="4800" b="1">
                <a:ln w="0"/>
                <a:solidFill>
                  <a:schemeClr val="accent5">
                    <a:lumMod val="20000"/>
                    <a:lumOff val="80000"/>
                  </a:schemeClr>
                </a:soli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endParaRPr lang="zh-CN" altLang="en-US" sz="4800">
              <a:solidFill>
                <a:schemeClr val="accent5">
                  <a:lumMod val="20000"/>
                  <a:lumOff val="80000"/>
                </a:schemeClr>
              </a:solidFill>
            </a:endParaRPr>
          </a:p>
        </p:txBody>
      </p:sp>
      <p:sp>
        <p:nvSpPr>
          <p:cNvPr id="22" name="文本框 21"/>
          <p:cNvSpPr txBox="1"/>
          <p:nvPr/>
        </p:nvSpPr>
        <p:spPr>
          <a:xfrm>
            <a:off x="6496053" y="5942383"/>
            <a:ext cx="6432045" cy="307777"/>
          </a:xfrm>
          <a:prstGeom prst="rect">
            <a:avLst/>
          </a:prstGeom>
          <a:noFill/>
        </p:spPr>
        <p:txBody>
          <a:bodyPr wrap="square" rtlCol="0">
            <a:spAutoFit/>
          </a:bodyPr>
          <a:lstStyle/>
          <a:p>
            <a:r>
              <a:rPr lang="en-US" altLang="zh-CN" sz="1400"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Gemini3-flash</a:t>
            </a:r>
            <a:r>
              <a:rPr lang="zh-CN" altLang="en-US" sz="1400"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在音频理解上不如专用模型且提示词工程收益有限</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5000" fill="hold"/>
                                        <p:tgtEl>
                                          <p:spTgt spid="11"/>
                                        </p:tgtEl>
                                      </p:cBhvr>
                                    </p:cmd>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5000" fill="hold"/>
                                        <p:tgtEl>
                                          <p:spTgt spid="15"/>
                                        </p:tgtEl>
                                      </p:cBhvr>
                                    </p:cmd>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p:cTn id="30" fill="hold" display="0">
                  <p:stCondLst>
                    <p:cond delay="indefinite"/>
                  </p:stCondLst>
                  <p:endCondLst>
                    <p:cond evt="onStopAudio" delay="0">
                      <p:tgtEl>
                        <p:sldTgt/>
                      </p:tgtEl>
                    </p:cond>
                  </p:endCondLst>
                </p:cTn>
                <p:tgtEl>
                  <p:spTgt spid="5"/>
                </p:tgtEl>
              </p:cMediaNode>
            </p:audio>
            <p:audio>
              <p:cMediaNode vol="100000">
                <p:cTn id="31" fill="hold" display="0">
                  <p:stCondLst>
                    <p:cond delay="indefinite"/>
                  </p:stCondLst>
                  <p:endCondLst>
                    <p:cond evt="onStopAudio" delay="0">
                      <p:tgtEl>
                        <p:sldTgt/>
                      </p:tgtEl>
                    </p:cond>
                  </p:endCondLst>
                </p:cTn>
                <p:tgtEl>
                  <p:spTgt spid="11"/>
                </p:tgtEl>
              </p:cMediaNode>
            </p:audio>
            <p:audio>
              <p:cMediaNode vol="100000">
                <p:cTn id="32" fill="hold" display="0">
                  <p:stCondLst>
                    <p:cond delay="indefinite"/>
                  </p:stCondLst>
                  <p:endCondLst>
                    <p:cond evt="onStopAudio" delay="0">
                      <p:tgtEl>
                        <p:sldTgt/>
                      </p:tgtEl>
                    </p:cond>
                  </p:endCondLst>
                </p:cTn>
                <p:tgtEl>
                  <p:spTgt spid="15"/>
                </p:tgtEl>
              </p:cMediaNode>
            </p:audio>
          </p:childTnLst>
        </p:cTn>
      </p:par>
    </p:tnLst>
    <p:bldLst>
      <p:bldP spid="18"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8508" y="370409"/>
            <a:ext cx="1167499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任务二：基于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Log-Mel</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的声音分类系统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4361288"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660422" y="158485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1614671" y="1672367"/>
            <a:ext cx="2661885"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基于</a:t>
            </a:r>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ML</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的检索增强</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9" name="文本框 8"/>
          <p:cNvSpPr txBox="1"/>
          <p:nvPr/>
        </p:nvSpPr>
        <p:spPr>
          <a:xfrm>
            <a:off x="848953" y="2221543"/>
            <a:ext cx="4287643" cy="3539430"/>
          </a:xfrm>
          <a:prstGeom prst="rect">
            <a:avLst/>
          </a:prstGeom>
          <a:noFill/>
        </p:spPr>
        <p:txBody>
          <a:bodyPr wrap="square">
            <a:spAutoFit/>
          </a:bodyPr>
          <a:lstStyle/>
          <a:p>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使用训练好的模型提取特征向量，进行检索</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所有</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test</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均在</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fold5</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上测试，确保公平实验</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在检索任务中引入机器学习增强方法，显著超越了传统</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手工特征的性能。通过利用多种深度学习模型提取高维语义嵌入，并结合余弦相似度进行</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Top-K</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检索，实验结果显示：</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所有</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ML</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方法均大幅优于</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基线。其中，</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CLAP</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音频编码器表现最优，在</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Top-20</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检索中达到</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100%</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命中率，充分体现了大规模预训练模型在音频语义理解与跨样本匹配上的强大泛化能力。该结果验证了将现代表示学习技术融入传统信号处理流程的有效性，为声音检索系统提供了高性能的升级路径。</a:t>
            </a:r>
          </a:p>
        </p:txBody>
      </p:sp>
      <p:sp>
        <p:nvSpPr>
          <p:cNvPr id="12" name="矩形 11"/>
          <p:cNvSpPr/>
          <p:nvPr/>
        </p:nvSpPr>
        <p:spPr>
          <a:xfrm>
            <a:off x="6181711" y="1584857"/>
            <a:ext cx="5779129"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graphicFrame>
        <p:nvGraphicFramePr>
          <p:cNvPr id="18" name="表格 17"/>
          <p:cNvGraphicFramePr>
            <a:graphicFrameLocks noGrp="1"/>
          </p:cNvGraphicFramePr>
          <p:nvPr/>
        </p:nvGraphicFramePr>
        <p:xfrm>
          <a:off x="6356216" y="2085597"/>
          <a:ext cx="5551654" cy="4072788"/>
        </p:xfrm>
        <a:graphic>
          <a:graphicData uri="http://schemas.openxmlformats.org/drawingml/2006/table">
            <a:tbl>
              <a:tblPr>
                <a:tableStyleId>{8799B23B-EC83-4686-B30A-512413B5E67A}</a:tableStyleId>
              </a:tblPr>
              <a:tblGrid>
                <a:gridCol w="530942">
                  <a:extLst>
                    <a:ext uri="{9D8B030D-6E8A-4147-A177-3AD203B41FA5}">
                      <a16:colId xmlns:a16="http://schemas.microsoft.com/office/drawing/2014/main" val="20000"/>
                    </a:ext>
                  </a:extLst>
                </a:gridCol>
                <a:gridCol w="913320">
                  <a:extLst>
                    <a:ext uri="{9D8B030D-6E8A-4147-A177-3AD203B41FA5}">
                      <a16:colId xmlns:a16="http://schemas.microsoft.com/office/drawing/2014/main" val="20001"/>
                    </a:ext>
                  </a:extLst>
                </a:gridCol>
                <a:gridCol w="1027074">
                  <a:extLst>
                    <a:ext uri="{9D8B030D-6E8A-4147-A177-3AD203B41FA5}">
                      <a16:colId xmlns:a16="http://schemas.microsoft.com/office/drawing/2014/main" val="20002"/>
                    </a:ext>
                  </a:extLst>
                </a:gridCol>
                <a:gridCol w="877579">
                  <a:extLst>
                    <a:ext uri="{9D8B030D-6E8A-4147-A177-3AD203B41FA5}">
                      <a16:colId xmlns:a16="http://schemas.microsoft.com/office/drawing/2014/main" val="20003"/>
                    </a:ext>
                  </a:extLst>
                </a:gridCol>
                <a:gridCol w="1080096">
                  <a:extLst>
                    <a:ext uri="{9D8B030D-6E8A-4147-A177-3AD203B41FA5}">
                      <a16:colId xmlns:a16="http://schemas.microsoft.com/office/drawing/2014/main" val="20004"/>
                    </a:ext>
                  </a:extLst>
                </a:gridCol>
                <a:gridCol w="1122643">
                  <a:extLst>
                    <a:ext uri="{9D8B030D-6E8A-4147-A177-3AD203B41FA5}">
                      <a16:colId xmlns:a16="http://schemas.microsoft.com/office/drawing/2014/main" val="20005"/>
                    </a:ext>
                  </a:extLst>
                </a:gridCol>
              </a:tblGrid>
              <a:tr h="749364">
                <a:tc>
                  <a:txBody>
                    <a:bodyPr/>
                    <a:lstStyle/>
                    <a:p>
                      <a:pPr algn="ctr">
                        <a:lnSpc>
                          <a:spcPts val="1800"/>
                        </a:lnSpc>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排名</a:t>
                      </a:r>
                    </a:p>
                  </a:txBody>
                  <a:tcPr marL="82550" marR="82550" marT="38100" marB="38100" anchor="ctr"/>
                </a:tc>
                <a:tc>
                  <a:txBody>
                    <a:bodyPr/>
                    <a:lstStyle/>
                    <a:p>
                      <a:pPr algn="l">
                        <a:lnSpc>
                          <a:spcPts val="1800"/>
                        </a:lnSpc>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特征类型</a:t>
                      </a:r>
                    </a:p>
                  </a:txBody>
                  <a:tcPr marL="82550" marR="82550" marT="38100" marB="38100" anchor="ctr"/>
                </a:tc>
                <a:tc>
                  <a:txBody>
                    <a:bodyPr/>
                    <a:lstStyle/>
                    <a:p>
                      <a:pPr algn="l">
                        <a:lnSpc>
                          <a:spcPts val="1800"/>
                        </a:lnSpc>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方法</a:t>
                      </a:r>
                    </a:p>
                  </a:txBody>
                  <a:tcPr marL="82550" marR="82550" marT="38100" marB="38100" anchor="ctr"/>
                </a:tc>
                <a:tc>
                  <a:txBody>
                    <a:bodyPr/>
                    <a:lstStyle/>
                    <a:p>
                      <a:pPr algn="ctr">
                        <a:lnSpc>
                          <a:spcPts val="1800"/>
                        </a:lnSpc>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特征维度</a:t>
                      </a:r>
                    </a:p>
                  </a:txBody>
                  <a:tcPr marL="82550" marR="82550" marT="38100" marB="38100" anchor="ctr"/>
                </a:tc>
                <a:tc>
                  <a:txBody>
                    <a:bodyPr/>
                    <a:lstStyle/>
                    <a:p>
                      <a:pPr algn="ctr">
                        <a:lnSpc>
                          <a:spcPts val="1800"/>
                        </a:lnSpc>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Top-10</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精度</a:t>
                      </a:r>
                    </a:p>
                  </a:txBody>
                  <a:tcPr marL="82550" marR="82550" marT="38100" marB="38100" anchor="ctr"/>
                </a:tc>
                <a:tc>
                  <a:txBody>
                    <a:bodyPr/>
                    <a:lstStyle/>
                    <a:p>
                      <a:pPr algn="ctr">
                        <a:lnSpc>
                          <a:spcPts val="1800"/>
                        </a:lnSpc>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Top-20</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精度</a:t>
                      </a:r>
                    </a:p>
                  </a:txBody>
                  <a:tcPr marL="82550" marR="82550" marT="38100" marB="38100" anchor="ctr"/>
                </a:tc>
                <a:extLst>
                  <a:ext uri="{0D108BD9-81ED-4DB2-BD59-A6C34878D82A}">
                    <a16:rowId xmlns:a16="http://schemas.microsoft.com/office/drawing/2014/main" val="10000"/>
                  </a:ext>
                </a:extLst>
              </a:tr>
              <a:tr h="650608">
                <a:tc>
                  <a:txBody>
                    <a:bodyPr/>
                    <a:lstStyle/>
                    <a:p>
                      <a:pPr algn="ctr">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82550" marR="82550" marT="38100" marB="38100" anchor="ctr"/>
                </a:tc>
                <a:tc>
                  <a:txBody>
                    <a:bodyPr/>
                    <a:lstStyle/>
                    <a:p>
                      <a:pPr algn="l">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CLAP</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嵌入</a:t>
                      </a:r>
                    </a:p>
                  </a:txBody>
                  <a:tcPr marL="82550" marR="82550" marT="38100" marB="38100" anchor="ctr"/>
                </a:tc>
                <a:tc>
                  <a:txBody>
                    <a:bodyPr/>
                    <a:lstStyle/>
                    <a:p>
                      <a:pPr algn="l">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预训练音频编码器</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512</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99.50%</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100.00%</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extLst>
                  <a:ext uri="{0D108BD9-81ED-4DB2-BD59-A6C34878D82A}">
                    <a16:rowId xmlns:a16="http://schemas.microsoft.com/office/drawing/2014/main" val="10001"/>
                  </a:ext>
                </a:extLst>
              </a:tr>
              <a:tr h="802700">
                <a:tc>
                  <a:txBody>
                    <a:bodyPr/>
                    <a:lstStyle/>
                    <a:p>
                      <a:pPr algn="ctr">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82550" marR="82550" marT="38100" marB="38100" anchor="ctr"/>
                </a:tc>
                <a:tc>
                  <a:txBody>
                    <a:bodyPr/>
                    <a:lstStyle/>
                    <a:p>
                      <a:pPr algn="l">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AST</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嵌入</a:t>
                      </a:r>
                    </a:p>
                  </a:txBody>
                  <a:tcPr marL="82550" marR="82550" marT="38100" marB="38100" anchor="ctr"/>
                </a:tc>
                <a:tc>
                  <a:txBody>
                    <a:bodyPr/>
                    <a:lstStyle/>
                    <a:p>
                      <a:pPr algn="l">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预训练</a:t>
                      </a: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Transformer</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768</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98.75%</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99.25%</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extLst>
                  <a:ext uri="{0D108BD9-81ED-4DB2-BD59-A6C34878D82A}">
                    <a16:rowId xmlns:a16="http://schemas.microsoft.com/office/drawing/2014/main" val="10002"/>
                  </a:ext>
                </a:extLst>
              </a:tr>
              <a:tr h="650608">
                <a:tc>
                  <a:txBody>
                    <a:bodyPr/>
                    <a:lstStyle/>
                    <a:p>
                      <a:pPr algn="ctr">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p>
                  </a:txBody>
                  <a:tcPr marL="82550" marR="82550" marT="38100" marB="38100" anchor="ctr"/>
                </a:tc>
                <a:tc>
                  <a:txBody>
                    <a:bodyPr/>
                    <a:lstStyle/>
                    <a:p>
                      <a:pPr algn="l">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PANNs</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嵌入</a:t>
                      </a:r>
                    </a:p>
                  </a:txBody>
                  <a:tcPr marL="82550" marR="82550" marT="38100" marB="38100" anchor="ctr"/>
                </a:tc>
                <a:tc>
                  <a:txBody>
                    <a:bodyPr/>
                    <a:lstStyle/>
                    <a:p>
                      <a:pPr algn="l">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预训练</a:t>
                      </a: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CNN14</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2048</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97.75%</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98.00%</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extLst>
                  <a:ext uri="{0D108BD9-81ED-4DB2-BD59-A6C34878D82A}">
                    <a16:rowId xmlns:a16="http://schemas.microsoft.com/office/drawing/2014/main" val="10003"/>
                  </a:ext>
                </a:extLst>
              </a:tr>
              <a:tr h="650608">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4</a:t>
                      </a:r>
                    </a:p>
                  </a:txBody>
                  <a:tcPr marL="82550" marR="82550" marT="38100" marB="38100" anchor="ctr"/>
                </a:tc>
                <a:tc>
                  <a:txBody>
                    <a:bodyPr/>
                    <a:lstStyle/>
                    <a:p>
                      <a:pPr algn="l">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CNN</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特征</a:t>
                      </a: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Ours)</a:t>
                      </a:r>
                    </a:p>
                  </a:txBody>
                  <a:tcPr marL="82550" marR="82550" marT="38100" marB="38100" anchor="ctr"/>
                </a:tc>
                <a:tc>
                  <a:txBody>
                    <a:bodyPr/>
                    <a:lstStyle/>
                    <a:p>
                      <a:pPr algn="l">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自训练</a:t>
                      </a: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ResNet</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128</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85.50%</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88.50%</a:t>
                      </a:r>
                      <a:endPar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extLst>
                  <a:ext uri="{0D108BD9-81ED-4DB2-BD59-A6C34878D82A}">
                    <a16:rowId xmlns:a16="http://schemas.microsoft.com/office/drawing/2014/main" val="10004"/>
                  </a:ext>
                </a:extLst>
              </a:tr>
              <a:tr h="552630">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5</a:t>
                      </a:r>
                    </a:p>
                  </a:txBody>
                  <a:tcPr marL="82550" marR="82550" marT="38100" marB="38100" anchor="ctr"/>
                </a:tc>
                <a:tc>
                  <a:txBody>
                    <a:bodyPr/>
                    <a:lstStyle/>
                    <a:p>
                      <a:pPr algn="l">
                        <a:buNone/>
                      </a:pPr>
                      <a:r>
                        <a:rPr 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MFCC</a:t>
                      </a: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统计特征</a:t>
                      </a:r>
                    </a:p>
                  </a:txBody>
                  <a:tcPr marL="82550" marR="82550" marT="38100" marB="38100" anchor="ctr"/>
                </a:tc>
                <a:tc>
                  <a:txBody>
                    <a:bodyPr/>
                    <a:lstStyle/>
                    <a:p>
                      <a:pPr algn="l">
                        <a:buNone/>
                      </a:pPr>
                      <a:r>
                        <a:rPr lang="zh-CN" altLang="en-US"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传统手工特征</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26</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67.75%</a:t>
                      </a:r>
                    </a:p>
                  </a:txBody>
                  <a:tcPr marL="82550" marR="82550" marT="38100" marB="38100" anchor="ctr"/>
                </a:tc>
                <a:tc>
                  <a:txBody>
                    <a:bodyPr/>
                    <a:lstStyle/>
                    <a:p>
                      <a:pPr algn="ctr">
                        <a:buNone/>
                      </a:pPr>
                      <a:r>
                        <a:rPr lang="en-US" altLang="zh-CN" sz="16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79.50%</a:t>
                      </a:r>
                    </a:p>
                  </a:txBody>
                  <a:tcPr marL="82550" marR="82550" marT="38100" marB="38100" anchor="ctr"/>
                </a:tc>
                <a:extLst>
                  <a:ext uri="{0D108BD9-81ED-4DB2-BD59-A6C34878D82A}">
                    <a16:rowId xmlns:a16="http://schemas.microsoft.com/office/drawing/2014/main" val="10005"/>
                  </a:ext>
                </a:extLst>
              </a:tr>
            </a:tbl>
          </a:graphicData>
        </a:graphic>
      </p:graphicFrame>
      <p:sp>
        <p:nvSpPr>
          <p:cNvPr id="20" name="文本框 19"/>
          <p:cNvSpPr txBox="1"/>
          <p:nvPr/>
        </p:nvSpPr>
        <p:spPr>
          <a:xfrm>
            <a:off x="7608246" y="1567978"/>
            <a:ext cx="3047593"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多模型检索增强对比</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4612264" y="370409"/>
            <a:ext cx="2967479"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工程亮点</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5030207"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967268" y="158485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987857" y="1654367"/>
            <a:ext cx="2661885"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系统设计</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9" name="文本框 8"/>
          <p:cNvSpPr txBox="1"/>
          <p:nvPr/>
        </p:nvSpPr>
        <p:spPr>
          <a:xfrm>
            <a:off x="2671774" y="1712397"/>
            <a:ext cx="2700976" cy="4431983"/>
          </a:xfrm>
          <a:prstGeom prst="rect">
            <a:avLst/>
          </a:prstGeom>
          <a:noFill/>
        </p:spPr>
        <p:txBody>
          <a:bodyPr wrap="square">
            <a:spAutoFit/>
          </a:bodyPr>
          <a:lstStyle/>
          <a:p>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Audiofool934/dsp-final/</a:t>
            </a:r>
          </a:p>
          <a:p>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src/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核心源代码</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dsp/                      # DSP</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算法实现</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fft.py               # FFT/IFFT/RFFT</a:t>
            </a:r>
          </a:p>
          <a:p>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stft.py              # STFT</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短时傅里叶变换</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mfcc.py              # MFCC/Log-Mel/Mel</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滤波器</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datasets/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数据集加载</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esc50.py             # ESC-50</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数据集类</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models/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神经网络模型</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resnet.py            # ResNet</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分类器</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clap.py              # CLAP</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零样本</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嵌入</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ast.py               # Audio Transformer</a:t>
            </a:r>
          </a:p>
          <a:p>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panns.py             # PANNs</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模型</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features/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特征缓存系统</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cache.py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特征缓存管理器</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tasks/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任务级流程</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classification.py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分类训练流程</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retrieval.py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检索任务入口</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llm_baseline.py      # LLM</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评估</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retrieval/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检索模块</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retrieval. py         # MFCC</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retrieval_ml.py      # ML</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嵌入检索</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train/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训练工具</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transforms.py        # Log-Mel</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变换</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utils/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通用工具</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audio.py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音频加载</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metrics.py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评估指标</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seed. 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随机种子</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history.py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训练历史记录</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scripts/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实验脚本</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models/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模型训练</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推理</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train_cnn.py         # CNN</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训练</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infer_cnn.py         # CNN</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推理</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eval_clap_zeroshot.py # CLAP</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零样本</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eval_clap_transfer.py # CLAP</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迁移学习</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eval_ast_transfer.py  # AST</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迁移学习</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eval_panns_transfer.py # PANNs</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迁移学习</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eval_gemini_zeroshot.py # Gemini</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大模型</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tasks/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任务级实验</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run_retrieval. py     # MFCC</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检索实验</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run_retrieval_ml.py  # ML</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检索实验</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run_classification_grid.py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超参数网格</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eval_llm_baseline.py # LLM</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评估</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tools/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工具脚本</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precompute_features.py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特征预计算</a:t>
            </a:r>
          </a:p>
          <a:p>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compare_librosa.py    # </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与</a:t>
            </a:r>
            <a:r>
              <a:rPr lang="en-US" altLang="zh-CN"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libsora</a:t>
            </a:r>
            <a:r>
              <a:rPr lang="zh-CN" altLang="en-US" sz="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标准库对比</a:t>
            </a:r>
            <a:endParaRPr lang="zh-CN" altLang="en-US" sz="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2" name="矩形 11"/>
          <p:cNvSpPr/>
          <p:nvPr/>
        </p:nvSpPr>
        <p:spPr>
          <a:xfrm>
            <a:off x="6181712" y="1584857"/>
            <a:ext cx="5361822"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16" name="文本框 15"/>
          <p:cNvSpPr txBox="1"/>
          <p:nvPr/>
        </p:nvSpPr>
        <p:spPr>
          <a:xfrm>
            <a:off x="6464010" y="1654367"/>
            <a:ext cx="4171260" cy="400110"/>
          </a:xfrm>
          <a:prstGeom prst="rect">
            <a:avLst/>
          </a:prstGeom>
          <a:noFill/>
        </p:spPr>
        <p:txBody>
          <a:bodyPr wrap="square">
            <a:spAutoFit/>
          </a:bodyPr>
          <a:lstStyle/>
          <a:p>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设计特征缓存系统，便于重复实验</a:t>
            </a:r>
          </a:p>
        </p:txBody>
      </p:sp>
      <p:sp>
        <p:nvSpPr>
          <p:cNvPr id="7" name="文本框 6"/>
          <p:cNvSpPr txBox="1"/>
          <p:nvPr/>
        </p:nvSpPr>
        <p:spPr>
          <a:xfrm>
            <a:off x="775308" y="3691768"/>
            <a:ext cx="2344983" cy="369332"/>
          </a:xfrm>
          <a:prstGeom prst="rect">
            <a:avLst/>
          </a:prstGeom>
          <a:noFill/>
        </p:spPr>
        <p:txBody>
          <a:bodyPr wrap="square">
            <a:spAutoFit/>
          </a:bodyPr>
          <a:lstStyle/>
          <a:p>
            <a:pPr algn="l">
              <a:spcBef>
                <a:spcPts val="1800"/>
              </a:spcBef>
              <a:spcAft>
                <a:spcPts val="1200"/>
              </a:spcAft>
              <a:buNone/>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模块化代码结构树</a:t>
            </a:r>
          </a:p>
        </p:txBody>
      </p:sp>
      <p:pic>
        <p:nvPicPr>
          <p:cNvPr id="10" name="图片 9" descr="文本&#10;&#10;AI 生成的内容可能不正确。"/>
          <p:cNvPicPr>
            <a:picLocks noChangeAspect="1"/>
          </p:cNvPicPr>
          <p:nvPr/>
        </p:nvPicPr>
        <p:blipFill>
          <a:blip r:embed="rId3"/>
          <a:stretch>
            <a:fillRect/>
          </a:stretch>
        </p:blipFill>
        <p:spPr>
          <a:xfrm>
            <a:off x="7008413" y="2123987"/>
            <a:ext cx="3626857" cy="3899553"/>
          </a:xfrm>
          <a:prstGeom prst="roundRect">
            <a:avLst>
              <a:gd name="adj" fmla="val 1513"/>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12" name="矩形 11"/>
          <p:cNvSpPr/>
          <p:nvPr/>
        </p:nvSpPr>
        <p:spPr>
          <a:xfrm>
            <a:off x="1841074" y="1584857"/>
            <a:ext cx="8530309"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3" name="矩形 2"/>
          <p:cNvSpPr/>
          <p:nvPr/>
        </p:nvSpPr>
        <p:spPr>
          <a:xfrm>
            <a:off x="4264413" y="370409"/>
            <a:ext cx="3663182"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总结与展望</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9" name="文本框 8"/>
          <p:cNvSpPr txBox="1"/>
          <p:nvPr/>
        </p:nvSpPr>
        <p:spPr>
          <a:xfrm>
            <a:off x="2341999" y="2021291"/>
            <a:ext cx="7925056" cy="3713517"/>
          </a:xfrm>
          <a:prstGeom prst="rect">
            <a:avLst/>
          </a:prstGeom>
          <a:noFill/>
        </p:spPr>
        <p:txBody>
          <a:bodyPr wrap="square">
            <a:spAutoFit/>
          </a:bodyPr>
          <a:lstStyle/>
          <a:p>
            <a:pPr>
              <a:lnSpc>
                <a:spcPct val="150000"/>
              </a:lnSpc>
            </a:pP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本项目从零构建了完整的音频分类与检索系统，实现了从底层</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DSP</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算法到深度学习模型的全链路技术栈。</a:t>
            </a:r>
          </a:p>
          <a:p>
            <a:pPr>
              <a:lnSpc>
                <a:spcPct val="150000"/>
              </a:lnSpc>
            </a:pP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我们自主实现的</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FFT/STFT/MFCC</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算法通过了严格验证（误差</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&lt;0.03</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），基于</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的检索系统在</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Top-20</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上达到</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79.5%</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精度，</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ResNet-CNN</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分类器在小样本场景下取得</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75%</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准确率。通过系统对比</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6</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种技术路线，我们成功在音频分类任务上达到了</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97.25%</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精度、在检索增强任务上刷到了</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100%</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。我们量化了预训练的价值（</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+22</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个百分点）、深度特征的优势（</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+18</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个百分点），并揭示了</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数据规模是性能关键</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的核心规律。</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4612267" y="370409"/>
            <a:ext cx="2967479"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团队分工</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12" name="矩形 11"/>
          <p:cNvSpPr/>
          <p:nvPr/>
        </p:nvSpPr>
        <p:spPr>
          <a:xfrm>
            <a:off x="846667" y="1584857"/>
            <a:ext cx="11114173" cy="3618776"/>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16" name="文本框 15"/>
          <p:cNvSpPr txBox="1"/>
          <p:nvPr/>
        </p:nvSpPr>
        <p:spPr>
          <a:xfrm>
            <a:off x="1759101" y="1933766"/>
            <a:ext cx="9586232" cy="2576667"/>
          </a:xfrm>
          <a:prstGeom prst="rect">
            <a:avLst/>
          </a:prstGeom>
          <a:noFill/>
        </p:spPr>
        <p:txBody>
          <a:bodyPr wrap="square">
            <a:spAutoFit/>
          </a:bodyPr>
          <a:lstStyle/>
          <a:p>
            <a:pPr>
              <a:lnSpc>
                <a:spcPct val="150000"/>
              </a:lnSpc>
            </a:pPr>
            <a:r>
              <a:rPr lang="zh-CN" altLang="en-US"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王胤博：负责代码编写与进行实验</a:t>
            </a:r>
            <a:endParaRPr lang="en-US" altLang="zh-CN"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zh-CN" altLang="en-US"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贾中豪：负责代码编写与进行实验</a:t>
            </a:r>
            <a:endParaRPr lang="en-US" altLang="zh-CN"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zh-CN" altLang="en-US"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张景超：负责</a:t>
            </a:r>
            <a:r>
              <a:rPr lang="en-US" altLang="zh-CN"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ppt</a:t>
            </a:r>
            <a:r>
              <a:rPr lang="zh-CN" altLang="en-US"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制作以及汇报展示</a:t>
            </a:r>
            <a:endParaRPr lang="en-US" altLang="zh-CN"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zh-CN" altLang="en-US" sz="2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冉兴嵘：负责汇报展示</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90064" y="2381240"/>
            <a:ext cx="7442937" cy="923330"/>
          </a:xfrm>
          <a:prstGeom prst="rect">
            <a:avLst/>
          </a:prstGeom>
          <a:noFill/>
        </p:spPr>
        <p:txBody>
          <a:bodyPr wrap="squar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Californian FB" panose="0207040306080B030204" pitchFamily="18" charset="0"/>
                <a:ea typeface="Gulim" panose="020B0600000101010101" pitchFamily="34" charset="-127"/>
              </a:rPr>
              <a:t>Thanks for Watching!</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Californian FB" panose="0207040306080B030204" pitchFamily="18" charset="0"/>
              <a:ea typeface="Gulim" panose="020B0600000101010101" pitchFamily="34" charset="-127"/>
            </a:endParaRPr>
          </a:p>
        </p:txBody>
      </p:sp>
      <p:sp>
        <p:nvSpPr>
          <p:cNvPr id="4" name="文本框 3"/>
          <p:cNvSpPr txBox="1"/>
          <p:nvPr/>
        </p:nvSpPr>
        <p:spPr>
          <a:xfrm>
            <a:off x="5426934" y="4604635"/>
            <a:ext cx="6765066" cy="461665"/>
          </a:xfrm>
          <a:prstGeom prst="rect">
            <a:avLst/>
          </a:prstGeom>
          <a:noFill/>
        </p:spPr>
        <p:txBody>
          <a:bodyPr wrap="square" rtlCol="0">
            <a:spAutoFit/>
          </a:bodyPr>
          <a:lstStyle/>
          <a:p>
            <a:r>
              <a:rPr lang="zh-CN" altLang="en-US" sz="2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小组成员：王胤博、贾中豪、张景超、冉兴嵘</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3">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3568705" y="370409"/>
            <a:ext cx="5054589"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项目目标与背景</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9" y="1584856"/>
            <a:ext cx="3673820"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402672" y="1584857"/>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1527475" y="1584857"/>
            <a:ext cx="2375602" cy="830997"/>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ESC-50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数据集</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9" name="文本框 8"/>
          <p:cNvSpPr txBox="1"/>
          <p:nvPr/>
        </p:nvSpPr>
        <p:spPr>
          <a:xfrm>
            <a:off x="1241191" y="2096225"/>
            <a:ext cx="2661886" cy="3754874"/>
          </a:xfrm>
          <a:prstGeom prst="rect">
            <a:avLst/>
          </a:prstGeom>
          <a:noFill/>
        </p:spPr>
        <p:txBody>
          <a:bodyPr wrap="square">
            <a:spAutoFit/>
          </a:bodyPr>
          <a:lstStyle/>
          <a:p>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核心参数：                      </a:t>
            </a:r>
            <a:endPar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样本数量：</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2000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条              </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声音类别：</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                </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每条时长：</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秒                 </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采样率：</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44.1kHz             </a:t>
            </a:r>
          </a:p>
          <a:p>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格式：单声道</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WAV</a:t>
            </a:r>
          </a:p>
          <a:p>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类别分布：                     </a:t>
            </a:r>
          </a:p>
          <a:p>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动物声音（</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自然环境（</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人类声音（</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 </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室内声音（</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 </a:t>
            </a:r>
            <a:endPar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城市噪音（</a:t>
            </a:r>
            <a:r>
              <a:rPr lang="en-US" altLang="zh-CN"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a:t>
            </a:r>
            <a:r>
              <a:rPr lang="zh-CN" altLang="en-US" sz="18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 </a:t>
            </a:r>
          </a:p>
        </p:txBody>
      </p:sp>
      <p:sp>
        <p:nvSpPr>
          <p:cNvPr id="12" name="矩形 11"/>
          <p:cNvSpPr/>
          <p:nvPr>
            <p:custDataLst>
              <p:tags r:id="rId1"/>
            </p:custDataLst>
          </p:nvPr>
        </p:nvSpPr>
        <p:spPr>
          <a:xfrm>
            <a:off x="6181711" y="1584857"/>
            <a:ext cx="5779129"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pic>
        <p:nvPicPr>
          <p:cNvPr id="11" name="图片 10"/>
          <p:cNvPicPr>
            <a:picLocks noChangeAspect="1"/>
          </p:cNvPicPr>
          <p:nvPr>
            <p:custDataLst>
              <p:tags r:id="rId2"/>
            </p:custDataLst>
          </p:nvPr>
        </p:nvPicPr>
        <p:blipFill>
          <a:blip r:embed="rId14" cstate="print">
            <a:extLst>
              <a:ext uri="{28A0092B-C50C-407E-A947-70E740481C1C}">
                <a14:useLocalDpi xmlns:a14="http://schemas.microsoft.com/office/drawing/2010/main" val="0"/>
              </a:ext>
            </a:extLst>
          </a:blip>
          <a:stretch>
            <a:fillRect/>
          </a:stretch>
        </p:blipFill>
        <p:spPr>
          <a:xfrm>
            <a:off x="6583584" y="2581635"/>
            <a:ext cx="2770427" cy="1223845"/>
          </a:xfrm>
          <a:prstGeom prst="roundRect">
            <a:avLst>
              <a:gd name="adj" fmla="val 8477"/>
            </a:avLst>
          </a:prstGeom>
          <a:effectLst>
            <a:outerShdw blurRad="50800" dist="38100" dir="2700000" algn="tl" rotWithShape="0">
              <a:prstClr val="black">
                <a:alpha val="40000"/>
              </a:prstClr>
            </a:outerShdw>
          </a:effectLst>
        </p:spPr>
      </p:pic>
      <p:pic>
        <p:nvPicPr>
          <p:cNvPr id="14" name="图片 13"/>
          <p:cNvPicPr>
            <a:picLocks noChangeAspect="1"/>
          </p:cNvPicPr>
          <p:nvPr>
            <p:custDataLst>
              <p:tags r:id="rId3"/>
            </p:custDataLst>
          </p:nvPr>
        </p:nvPicPr>
        <p:blipFill>
          <a:blip r:embed="rId15" cstate="print">
            <a:extLst>
              <a:ext uri="{28A0092B-C50C-407E-A947-70E740481C1C}">
                <a14:useLocalDpi xmlns:a14="http://schemas.microsoft.com/office/drawing/2010/main" val="0"/>
              </a:ext>
            </a:extLst>
          </a:blip>
          <a:stretch>
            <a:fillRect/>
          </a:stretch>
        </p:blipFill>
        <p:spPr>
          <a:xfrm>
            <a:off x="6623427" y="4960385"/>
            <a:ext cx="2730584" cy="1146395"/>
          </a:xfrm>
          <a:prstGeom prst="roundRect">
            <a:avLst>
              <a:gd name="adj" fmla="val 9297"/>
            </a:avLst>
          </a:prstGeom>
          <a:effectLst>
            <a:outerShdw blurRad="50800" dist="38100" dir="2700000" algn="tl" rotWithShape="0">
              <a:prstClr val="black">
                <a:alpha val="40000"/>
              </a:prstClr>
            </a:outerShdw>
          </a:effectLst>
        </p:spPr>
      </p:pic>
      <p:sp>
        <p:nvSpPr>
          <p:cNvPr id="16" name="文本框 15"/>
          <p:cNvSpPr txBox="1"/>
          <p:nvPr>
            <p:custDataLst>
              <p:tags r:id="rId4"/>
            </p:custDataLst>
          </p:nvPr>
        </p:nvSpPr>
        <p:spPr>
          <a:xfrm>
            <a:off x="6390367" y="1654367"/>
            <a:ext cx="2919330" cy="400110"/>
          </a:xfrm>
          <a:prstGeom prst="rect">
            <a:avLst/>
          </a:prstGeom>
          <a:noFill/>
        </p:spPr>
        <p:txBody>
          <a:bodyPr wrap="square">
            <a:spAutoFit/>
          </a:bodyPr>
          <a:lstStyle/>
          <a:p>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任务一：声音检索系统</a:t>
            </a:r>
          </a:p>
        </p:txBody>
      </p:sp>
      <p:sp>
        <p:nvSpPr>
          <p:cNvPr id="17" name="文本框 16"/>
          <p:cNvSpPr txBox="1"/>
          <p:nvPr>
            <p:custDataLst>
              <p:tags r:id="rId5"/>
            </p:custDataLst>
          </p:nvPr>
        </p:nvSpPr>
        <p:spPr>
          <a:xfrm>
            <a:off x="6390367" y="3840196"/>
            <a:ext cx="2983783" cy="400110"/>
          </a:xfrm>
          <a:prstGeom prst="rect">
            <a:avLst/>
          </a:prstGeom>
          <a:noFill/>
        </p:spPr>
        <p:txBody>
          <a:bodyPr wrap="square">
            <a:spAutoFit/>
          </a:bodyPr>
          <a:lstStyle/>
          <a:p>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任务二：声音分类系统</a:t>
            </a:r>
          </a:p>
        </p:txBody>
      </p:sp>
      <p:sp>
        <p:nvSpPr>
          <p:cNvPr id="19" name="文本框 18"/>
          <p:cNvSpPr txBox="1"/>
          <p:nvPr>
            <p:custDataLst>
              <p:tags r:id="rId6"/>
            </p:custDataLst>
          </p:nvPr>
        </p:nvSpPr>
        <p:spPr>
          <a:xfrm>
            <a:off x="6887661" y="2005099"/>
            <a:ext cx="4367225" cy="523220"/>
          </a:xfrm>
          <a:prstGeom prst="rect">
            <a:avLst/>
          </a:prstGeom>
          <a:noFill/>
        </p:spPr>
        <p:txBody>
          <a:bodyPr wrap="square">
            <a:spAutoFit/>
          </a:bodyPr>
          <a:lstStyle/>
          <a:p>
            <a:pPr algn="l" latinLnBrk="0">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查询声音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 → 余弦相似度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Top-K</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结果  </a:t>
            </a:r>
          </a:p>
          <a:p>
            <a:pPr algn="l">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    </a:t>
            </a:r>
          </a:p>
        </p:txBody>
      </p:sp>
      <p:sp>
        <p:nvSpPr>
          <p:cNvPr id="25" name="文本框 24"/>
          <p:cNvSpPr txBox="1"/>
          <p:nvPr>
            <p:custDataLst>
              <p:tags r:id="rId7"/>
            </p:custDataLst>
          </p:nvPr>
        </p:nvSpPr>
        <p:spPr>
          <a:xfrm>
            <a:off x="7071408" y="4275022"/>
            <a:ext cx="3999733" cy="523220"/>
          </a:xfrm>
          <a:prstGeom prst="rect">
            <a:avLst/>
          </a:prstGeom>
          <a:noFill/>
        </p:spPr>
        <p:txBody>
          <a:bodyPr wrap="square">
            <a:spAutoFit/>
          </a:bodyPr>
          <a:lstStyle/>
          <a:p>
            <a:pPr algn="l" latinLnBrk="0">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音频输入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Log-Mel → CNN</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模型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50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类预测</a:t>
            </a:r>
          </a:p>
          <a:p>
            <a:pPr algn="l">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 </a:t>
            </a:r>
          </a:p>
        </p:txBody>
      </p:sp>
      <p:sp>
        <p:nvSpPr>
          <p:cNvPr id="27" name="文本框 26"/>
          <p:cNvSpPr txBox="1"/>
          <p:nvPr>
            <p:custDataLst>
              <p:tags r:id="rId8"/>
            </p:custDataLst>
          </p:nvPr>
        </p:nvSpPr>
        <p:spPr>
          <a:xfrm>
            <a:off x="9419649" y="2660577"/>
            <a:ext cx="2852131" cy="1015663"/>
          </a:xfrm>
          <a:prstGeom prst="rect">
            <a:avLst/>
          </a:prstGeom>
          <a:noFill/>
        </p:spPr>
        <p:txBody>
          <a:bodyPr wrap="square">
            <a:spAutoFit/>
          </a:bodyPr>
          <a:lstStyle/>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自实现MFCC特征提取</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Fold 5作为查询集(400条)</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Fold 1-4作为数据库(1600条)</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评估指标:Top-10/Top-20精度</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超参数网格搜索(4x4=16组实验)</a:t>
            </a:r>
          </a:p>
        </p:txBody>
      </p:sp>
      <p:sp>
        <p:nvSpPr>
          <p:cNvPr id="28" name="文本框 27"/>
          <p:cNvSpPr txBox="1"/>
          <p:nvPr>
            <p:custDataLst>
              <p:tags r:id="rId9"/>
            </p:custDataLst>
          </p:nvPr>
        </p:nvSpPr>
        <p:spPr>
          <a:xfrm>
            <a:off x="9419649" y="5040534"/>
            <a:ext cx="2571112" cy="1015663"/>
          </a:xfrm>
          <a:prstGeom prst="rect">
            <a:avLst/>
          </a:prstGeom>
          <a:noFill/>
        </p:spPr>
        <p:txBody>
          <a:bodyPr wrap="square">
            <a:spAutoFit/>
          </a:bodyPr>
          <a:lstStyle/>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ResNet</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风格</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CNN</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架构</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从零训练</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自定义</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Log-Me1</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特征作为输入</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Fold 1-4</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训练，</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Fold 5</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测试</a:t>
            </a:r>
            <a:endPar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对比</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6</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种不同模型</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含大模型基线</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p>
          <a:p>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ML</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特征增强的检索对比实验</a:t>
            </a:r>
          </a:p>
        </p:txBody>
      </p:sp>
      <p:pic>
        <p:nvPicPr>
          <p:cNvPr id="5" name="图片 4"/>
          <p:cNvPicPr>
            <a:picLocks noChangeAspect="1"/>
          </p:cNvPicPr>
          <p:nvPr>
            <p:custDataLst>
              <p:tags r:id="rId10"/>
            </p:custDataLst>
          </p:nvPr>
        </p:nvPicPr>
        <p:blipFill>
          <a:blip r:embed="rId16"/>
          <a:srcRect l="3464" t="6601" r="16386" b="9689"/>
          <a:stretch>
            <a:fillRect/>
          </a:stretch>
        </p:blipFill>
        <p:spPr>
          <a:xfrm>
            <a:off x="7097558" y="2690462"/>
            <a:ext cx="1000808" cy="615270"/>
          </a:xfrm>
          <a:prstGeom prst="rect">
            <a:avLst/>
          </a:prstGeom>
        </p:spPr>
      </p:pic>
      <p:pic>
        <p:nvPicPr>
          <p:cNvPr id="7" name="图片 6"/>
          <p:cNvPicPr>
            <a:picLocks noChangeAspect="1"/>
          </p:cNvPicPr>
          <p:nvPr>
            <p:custDataLst>
              <p:tags r:id="rId11"/>
            </p:custDataLst>
          </p:nvPr>
        </p:nvPicPr>
        <p:blipFill>
          <a:blip r:embed="rId16"/>
          <a:srcRect l="3464" t="6601" r="16386" b="9689"/>
          <a:stretch>
            <a:fillRect/>
          </a:stretch>
        </p:blipFill>
        <p:spPr>
          <a:xfrm>
            <a:off x="7224269" y="5089360"/>
            <a:ext cx="1134447" cy="66749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878179" y="370409"/>
            <a:ext cx="6805069" cy="923330"/>
          </a:xfrm>
          <a:prstGeom prst="rect">
            <a:avLst/>
          </a:prstGeom>
          <a:noFill/>
        </p:spPr>
        <p:txBody>
          <a:bodyPr wrap="non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DSP</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算法从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0</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实现</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—FFT</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9" y="1584856"/>
            <a:ext cx="3673820"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000250" y="157746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12" name="矩形 11"/>
          <p:cNvSpPr/>
          <p:nvPr/>
        </p:nvSpPr>
        <p:spPr>
          <a:xfrm>
            <a:off x="5424377" y="1652920"/>
            <a:ext cx="6251588"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28" name="文本框 27"/>
          <p:cNvSpPr txBox="1"/>
          <p:nvPr/>
        </p:nvSpPr>
        <p:spPr>
          <a:xfrm>
            <a:off x="5562910" y="1771627"/>
            <a:ext cx="3619374" cy="369332"/>
          </a:xfrm>
          <a:prstGeom prst="rect">
            <a:avLst/>
          </a:prstGeom>
          <a:noFill/>
        </p:spPr>
        <p:txBody>
          <a:bodyPr wrap="square">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采用</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Cooley-Tukey Radix-2</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算法</a:t>
            </a:r>
          </a:p>
        </p:txBody>
      </p:sp>
      <p:pic>
        <p:nvPicPr>
          <p:cNvPr id="7" name="图片 6"/>
          <p:cNvPicPr>
            <a:picLocks noChangeAspect="1"/>
          </p:cNvPicPr>
          <p:nvPr/>
        </p:nvPicPr>
        <p:blipFill>
          <a:blip r:embed="rId3"/>
          <a:stretch>
            <a:fillRect/>
          </a:stretch>
        </p:blipFill>
        <p:spPr>
          <a:xfrm>
            <a:off x="1043136" y="2082536"/>
            <a:ext cx="3138165" cy="4100493"/>
          </a:xfrm>
          <a:prstGeom prst="rect">
            <a:avLst/>
          </a:prstGeom>
          <a:solidFill>
            <a:schemeClr val="accent2"/>
          </a:solidFill>
          <a:effectLst>
            <a:outerShdw blurRad="50800" dist="38100" dir="2700000" algn="tl" rotWithShape="0">
              <a:prstClr val="black">
                <a:alpha val="40000"/>
              </a:prstClr>
            </a:outerShdw>
          </a:effectLst>
        </p:spPr>
      </p:pic>
      <p:sp>
        <p:nvSpPr>
          <p:cNvPr id="85" name="文本框 84"/>
          <p:cNvSpPr txBox="1"/>
          <p:nvPr/>
        </p:nvSpPr>
        <p:spPr>
          <a:xfrm>
            <a:off x="1648911" y="1560586"/>
            <a:ext cx="2375602"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FFT</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代码实现</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87" name="文本框 86"/>
          <p:cNvSpPr txBox="1"/>
          <p:nvPr/>
        </p:nvSpPr>
        <p:spPr>
          <a:xfrm>
            <a:off x="6096000" y="2163398"/>
            <a:ext cx="1774804" cy="383163"/>
          </a:xfrm>
          <a:prstGeom prst="rect">
            <a:avLst/>
          </a:prstGeom>
          <a:noFill/>
        </p:spPr>
        <p:txBody>
          <a:bodyPr wrap="square">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算法流程图：</a:t>
            </a:r>
          </a:p>
        </p:txBody>
      </p:sp>
      <mc:AlternateContent xmlns:mc="http://schemas.openxmlformats.org/markup-compatibility/2006" xmlns:a14="http://schemas.microsoft.com/office/drawing/2010/main">
        <mc:Choice Requires="a14">
          <p:sp>
            <p:nvSpPr>
              <p:cNvPr id="88" name="文本框 87"/>
              <p:cNvSpPr txBox="1"/>
              <p:nvPr/>
            </p:nvSpPr>
            <p:spPr>
              <a:xfrm>
                <a:off x="7786828" y="1773721"/>
                <a:ext cx="5135977" cy="77912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𝑋</m:t>
                      </m:r>
                      <m:d>
                        <m:dPr>
                          <m:begChr m:val="["/>
                          <m:endChr m:val="]"/>
                          <m:ctrlPr>
                            <a:rPr lang="pt-B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ctrlPr>
                        </m:dPr>
                        <m:e>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𝑘</m:t>
                          </m:r>
                        </m:e>
                      </m:d>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nary>
                        <m:naryPr>
                          <m:chr m:val="∑"/>
                          <m:limLoc m:val="undOvr"/>
                          <m:grow m:val="on"/>
                          <m:ctrlPr>
                            <a:rPr lang="pt-B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ctrlPr>
                        </m:naryPr>
                        <m:sub>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𝑛</m:t>
                          </m:r>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=0</m:t>
                          </m:r>
                        </m:sub>
                        <m:sup>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𝑁</m:t>
                          </m:r>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−1</m:t>
                          </m:r>
                        </m:sup>
                        <m:e>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𝑥</m:t>
                          </m:r>
                        </m:e>
                      </m:nary>
                      <m:d>
                        <m:dPr>
                          <m:begChr m:val="["/>
                          <m:endChr m:val="]"/>
                          <m:ctrlPr>
                            <a:rPr lang="pt-B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ctrlPr>
                        </m:dPr>
                        <m:e>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𝑛</m:t>
                          </m:r>
                        </m:e>
                      </m:d>
                      <m:sSup>
                        <m:sSupPr>
                          <m:ctrlPr>
                            <a:rPr lang="pt-B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ctrlPr>
                        </m:sSupPr>
                        <m:e>
                          <m:r>
                            <m:rPr>
                              <m:sty m:val="p"/>
                            </m:rP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e</m:t>
                          </m:r>
                        </m:e>
                        <m:sup>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𝑗</m:t>
                          </m:r>
                          <m: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2</m:t>
                          </m:r>
                          <m:r>
                            <a:rPr lang="pt-BR"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𝜋</m:t>
                          </m:r>
                          <m:r>
                            <m:rPr>
                              <m:sty m:val="p"/>
                            </m:rP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kn</m:t>
                          </m:r>
                          <m: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r>
                            <m:rPr>
                              <m:sty m:val="p"/>
                            </m:rP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N</m:t>
                          </m:r>
                        </m:sup>
                      </m:sSup>
                    </m:oMath>
                  </m:oMathPara>
                </a14:m>
                <a:endPar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mc:Choice>
        <mc:Fallback xmlns="">
          <p:sp>
            <p:nvSpPr>
              <p:cNvPr id="88" name="文本框 87"/>
              <p:cNvSpPr txBox="1">
                <a:spLocks noRot="1" noChangeAspect="1" noMove="1" noResize="1" noEditPoints="1" noAdjustHandles="1" noChangeArrowheads="1" noChangeShapeType="1" noTextEdit="1"/>
              </p:cNvSpPr>
              <p:nvPr/>
            </p:nvSpPr>
            <p:spPr>
              <a:xfrm>
                <a:off x="7786828" y="1773721"/>
                <a:ext cx="5135977" cy="779124"/>
              </a:xfrm>
              <a:prstGeom prst="rect">
                <a:avLst/>
              </a:prstGeom>
              <a:blipFill rotWithShape="1">
                <a:blip r:embed="rId4"/>
                <a:stretch>
                  <a:fillRect l="-9" t="-21" r="11" b="-40651"/>
                </a:stretch>
              </a:blipFill>
            </p:spPr>
            <p:txBody>
              <a:bodyPr/>
              <a:lstStyle/>
              <a:p>
                <a:r>
                  <a:rPr lang="zh-CN" altLang="en-US">
                    <a:noFill/>
                  </a:rPr>
                  <a:t> </a:t>
                </a:r>
              </a:p>
            </p:txBody>
          </p:sp>
        </mc:Fallback>
      </mc:AlternateContent>
      <p:grpSp>
        <p:nvGrpSpPr>
          <p:cNvPr id="150" name="组合 149"/>
          <p:cNvGrpSpPr/>
          <p:nvPr/>
        </p:nvGrpSpPr>
        <p:grpSpPr>
          <a:xfrm>
            <a:off x="5875785" y="2633229"/>
            <a:ext cx="5104150" cy="3549800"/>
            <a:chOff x="5875785" y="2633229"/>
            <a:chExt cx="5104150" cy="3549800"/>
          </a:xfrm>
        </p:grpSpPr>
        <p:sp>
          <p:nvSpPr>
            <p:cNvPr id="18" name="文本框 17"/>
            <p:cNvSpPr txBox="1"/>
            <p:nvPr/>
          </p:nvSpPr>
          <p:spPr>
            <a:xfrm>
              <a:off x="5875785" y="2771729"/>
              <a:ext cx="1104645"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输入序列</a:t>
              </a:r>
            </a:p>
          </p:txBody>
        </p:sp>
        <p:sp>
          <p:nvSpPr>
            <p:cNvPr id="20" name="文本框 19"/>
            <p:cNvSpPr txBox="1"/>
            <p:nvPr/>
          </p:nvSpPr>
          <p:spPr>
            <a:xfrm>
              <a:off x="9599881" y="2771729"/>
              <a:ext cx="1104645"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比特反转</a:t>
              </a:r>
            </a:p>
          </p:txBody>
        </p:sp>
        <p:cxnSp>
          <p:nvCxnSpPr>
            <p:cNvPr id="22" name="直接箭头连接符 21"/>
            <p:cNvCxnSpPr>
              <a:stCxn id="18" idx="3"/>
              <a:endCxn id="98" idx="1"/>
            </p:cNvCxnSpPr>
            <p:nvPr/>
          </p:nvCxnSpPr>
          <p:spPr>
            <a:xfrm>
              <a:off x="6980430" y="2956395"/>
              <a:ext cx="713162" cy="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29" name="文本框 28"/>
            <p:cNvSpPr txBox="1"/>
            <p:nvPr/>
          </p:nvSpPr>
          <p:spPr>
            <a:xfrm>
              <a:off x="8562938" y="5813697"/>
              <a:ext cx="647563"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输出</a:t>
              </a:r>
            </a:p>
          </p:txBody>
        </p:sp>
        <p:cxnSp>
          <p:nvCxnSpPr>
            <p:cNvPr id="31" name="直接箭头连接符 30"/>
            <p:cNvCxnSpPr>
              <a:stCxn id="20" idx="2"/>
              <a:endCxn id="116" idx="0"/>
            </p:cNvCxnSpPr>
            <p:nvPr/>
          </p:nvCxnSpPr>
          <p:spPr>
            <a:xfrm flipH="1">
              <a:off x="8886719" y="3141061"/>
              <a:ext cx="1265485" cy="920773"/>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98" name="文本框 97"/>
            <p:cNvSpPr txBox="1"/>
            <p:nvPr/>
          </p:nvSpPr>
          <p:spPr>
            <a:xfrm>
              <a:off x="7693592" y="2633229"/>
              <a:ext cx="1215691" cy="646331"/>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补零至最近</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2</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的幂</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N</a:t>
              </a:r>
              <a:endPar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cxnSp>
          <p:nvCxnSpPr>
            <p:cNvPr id="103" name="直接箭头连接符 102"/>
            <p:cNvCxnSpPr>
              <a:stCxn id="98" idx="3"/>
              <a:endCxn id="20" idx="1"/>
            </p:cNvCxnSpPr>
            <p:nvPr/>
          </p:nvCxnSpPr>
          <p:spPr>
            <a:xfrm>
              <a:off x="8909283" y="2956395"/>
              <a:ext cx="690598" cy="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116" name="文本框 115"/>
            <p:cNvSpPr txBox="1"/>
            <p:nvPr/>
          </p:nvSpPr>
          <p:spPr>
            <a:xfrm>
              <a:off x="6793502" y="4061834"/>
              <a:ext cx="4186433" cy="1200329"/>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for m = 2, 4, 8, ..., N:</a:t>
              </a:r>
            </a:p>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计算旋转因子 </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W_m^k(k=0..m/2-1)</a:t>
              </a:r>
            </a:p>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for </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每个长度为 </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m </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的块</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蝶形运算：</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u ± W·v</a:t>
              </a:r>
            </a:p>
          </p:txBody>
        </p:sp>
        <p:cxnSp>
          <p:nvCxnSpPr>
            <p:cNvPr id="129" name="直接箭头连接符 128"/>
            <p:cNvCxnSpPr>
              <a:stCxn id="116" idx="2"/>
              <a:endCxn id="29" idx="0"/>
            </p:cNvCxnSpPr>
            <p:nvPr/>
          </p:nvCxnSpPr>
          <p:spPr>
            <a:xfrm>
              <a:off x="8886719" y="5262163"/>
              <a:ext cx="1" cy="551534"/>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518741" y="370409"/>
            <a:ext cx="7154523" cy="923330"/>
          </a:xfrm>
          <a:prstGeom prst="rect">
            <a:avLst/>
          </a:prstGeom>
          <a:noFill/>
        </p:spPr>
        <p:txBody>
          <a:bodyPr wrap="non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DSP</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算法从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0</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实现</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—MFCC</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200025" y="1452245"/>
            <a:ext cx="7263765" cy="5255895"/>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7752760" y="1452144"/>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12" name="矩形 11"/>
          <p:cNvSpPr/>
          <p:nvPr/>
        </p:nvSpPr>
        <p:spPr>
          <a:xfrm>
            <a:off x="8376886" y="1584857"/>
            <a:ext cx="3583954"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pic>
        <p:nvPicPr>
          <p:cNvPr id="10" name="图片 9" descr="文本&#10;&#10;AI 生成的内容可能不正确。"/>
          <p:cNvPicPr>
            <a:picLocks noChangeAspect="1"/>
          </p:cNvPicPr>
          <p:nvPr/>
        </p:nvPicPr>
        <p:blipFill>
          <a:blip r:embed="rId3"/>
          <a:stretch>
            <a:fillRect/>
          </a:stretch>
        </p:blipFill>
        <p:spPr>
          <a:xfrm>
            <a:off x="8777654" y="2148869"/>
            <a:ext cx="2876343" cy="3793568"/>
          </a:xfrm>
          <a:prstGeom prst="rect">
            <a:avLst/>
          </a:prstGeom>
        </p:spPr>
      </p:pic>
      <p:sp>
        <p:nvSpPr>
          <p:cNvPr id="4" name="文本框 3"/>
          <p:cNvSpPr txBox="1"/>
          <p:nvPr/>
        </p:nvSpPr>
        <p:spPr>
          <a:xfrm>
            <a:off x="9126079" y="1584857"/>
            <a:ext cx="2375602"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代码实现</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5" name="文本框 4"/>
          <p:cNvSpPr txBox="1"/>
          <p:nvPr/>
        </p:nvSpPr>
        <p:spPr>
          <a:xfrm>
            <a:off x="1081509" y="1616904"/>
            <a:ext cx="2074010" cy="461665"/>
          </a:xfrm>
          <a:prstGeom prst="rect">
            <a:avLst/>
          </a:prstGeom>
          <a:noFill/>
        </p:spPr>
        <p:txBody>
          <a:bodyPr wrap="square">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完整流程图：</a:t>
            </a:r>
          </a:p>
        </p:txBody>
      </p:sp>
      <p:grpSp>
        <p:nvGrpSpPr>
          <p:cNvPr id="8" name="组合 7"/>
          <p:cNvGrpSpPr/>
          <p:nvPr/>
        </p:nvGrpSpPr>
        <p:grpSpPr>
          <a:xfrm>
            <a:off x="987246" y="2272583"/>
            <a:ext cx="1860918" cy="3579511"/>
            <a:chOff x="4714116" y="2038677"/>
            <a:chExt cx="1860918" cy="3579511"/>
          </a:xfrm>
        </p:grpSpPr>
        <p:sp>
          <p:nvSpPr>
            <p:cNvPr id="9" name="文本框 8"/>
            <p:cNvSpPr txBox="1"/>
            <p:nvPr/>
          </p:nvSpPr>
          <p:spPr>
            <a:xfrm>
              <a:off x="4932268" y="2038677"/>
              <a:ext cx="1424616"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预加重滤波</a:t>
              </a:r>
            </a:p>
          </p:txBody>
        </p:sp>
        <p:sp>
          <p:nvSpPr>
            <p:cNvPr id="11" name="文本框 10"/>
            <p:cNvSpPr txBox="1"/>
            <p:nvPr/>
          </p:nvSpPr>
          <p:spPr>
            <a:xfrm>
              <a:off x="5076154" y="2769623"/>
              <a:ext cx="1139016"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STFT</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变换</a:t>
              </a:r>
            </a:p>
          </p:txBody>
        </p:sp>
        <p:cxnSp>
          <p:nvCxnSpPr>
            <p:cNvPr id="13" name="直接箭头连接符 12"/>
            <p:cNvCxnSpPr>
              <a:stCxn id="9" idx="2"/>
              <a:endCxn id="11" idx="0"/>
            </p:cNvCxnSpPr>
            <p:nvPr/>
          </p:nvCxnSpPr>
          <p:spPr>
            <a:xfrm>
              <a:off x="5644576" y="2408009"/>
              <a:ext cx="1086" cy="361614"/>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14" name="文本框 13"/>
            <p:cNvSpPr txBox="1"/>
            <p:nvPr/>
          </p:nvSpPr>
          <p:spPr>
            <a:xfrm>
              <a:off x="5053798" y="3550573"/>
              <a:ext cx="1191813"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Mel</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滤波器组</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sp>
          <p:nvSpPr>
            <p:cNvPr id="17" name="文本框 16"/>
            <p:cNvSpPr txBox="1"/>
            <p:nvPr/>
          </p:nvSpPr>
          <p:spPr>
            <a:xfrm>
              <a:off x="5085401" y="4377814"/>
              <a:ext cx="1118347" cy="369332"/>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对数压缩</a:t>
              </a:r>
            </a:p>
          </p:txBody>
        </p:sp>
        <p:sp>
          <p:nvSpPr>
            <p:cNvPr id="18" name="文本框 17"/>
            <p:cNvSpPr txBox="1"/>
            <p:nvPr/>
          </p:nvSpPr>
          <p:spPr>
            <a:xfrm>
              <a:off x="4714116" y="5310411"/>
              <a:ext cx="1860918"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DCT-II</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离散余弦变换 </a:t>
              </a:r>
            </a:p>
          </p:txBody>
        </p:sp>
        <p:cxnSp>
          <p:nvCxnSpPr>
            <p:cNvPr id="19" name="直接箭头连接符 18"/>
            <p:cNvCxnSpPr>
              <a:stCxn id="11" idx="2"/>
              <a:endCxn id="14" idx="0"/>
            </p:cNvCxnSpPr>
            <p:nvPr/>
          </p:nvCxnSpPr>
          <p:spPr>
            <a:xfrm>
              <a:off x="5645662" y="3138955"/>
              <a:ext cx="4043" cy="411618"/>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21" name="直接箭头连接符 20"/>
            <p:cNvCxnSpPr>
              <a:stCxn id="14" idx="2"/>
              <a:endCxn id="17" idx="0"/>
            </p:cNvCxnSpPr>
            <p:nvPr/>
          </p:nvCxnSpPr>
          <p:spPr>
            <a:xfrm flipH="1">
              <a:off x="5644575" y="3858350"/>
              <a:ext cx="5130" cy="519464"/>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23" name="直接箭头连接符 22"/>
            <p:cNvCxnSpPr>
              <a:stCxn id="17" idx="2"/>
              <a:endCxn id="18" idx="0"/>
            </p:cNvCxnSpPr>
            <p:nvPr/>
          </p:nvCxnSpPr>
          <p:spPr>
            <a:xfrm>
              <a:off x="5644575" y="4747146"/>
              <a:ext cx="0" cy="563265"/>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grpSp>
      <mc:AlternateContent xmlns:mc="http://schemas.openxmlformats.org/markup-compatibility/2006" xmlns:a14="http://schemas.microsoft.com/office/drawing/2010/main">
        <mc:Choice Requires="a14">
          <p:sp>
            <p:nvSpPr>
              <p:cNvPr id="88" name="文本框 87"/>
              <p:cNvSpPr txBox="1"/>
              <p:nvPr/>
            </p:nvSpPr>
            <p:spPr>
              <a:xfrm>
                <a:off x="3120573" y="3135912"/>
                <a:ext cx="1867755" cy="276999"/>
              </a:xfrm>
              <a:prstGeom prst="rect">
                <a:avLst/>
              </a:prstGeom>
              <a:noFill/>
            </p:spPr>
            <p:txBody>
              <a:bodyPr wrap="none" lIns="0" tIns="0" rIns="0" bIns="0" rtlCol="0">
                <a:spAutoFit/>
              </a:bodyPr>
              <a:lstStyle/>
              <a:p>
                <a14:m>
                  <m:oMath xmlns:m="http://schemas.openxmlformats.org/officeDocument/2006/math">
                    <m: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获取</m:t>
                    </m:r>
                  </m:oMath>
                </a14:m>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功率谱</a:t>
                </a:r>
                <a14:m>
                  <m:oMath xmlns:m="http://schemas.openxmlformats.org/officeDocument/2006/math">
                    <m:sSup>
                      <m:sSupPr>
                        <m:ctrlP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ctrlPr>
                      </m:sSupPr>
                      <m:e>
                        <m:d>
                          <m:dPr>
                            <m:begChr m:val="|"/>
                            <m:endChr m:val="|"/>
                            <m:ctrlP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ctrlPr>
                          </m:dPr>
                          <m:e>
                            <m: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t>𝑥</m:t>
                            </m:r>
                            <m:d>
                              <m:dPr>
                                <m:ctrlP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ctrlPr>
                              </m:dPr>
                              <m:e>
                                <m: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t>𝑓</m:t>
                                </m:r>
                              </m:e>
                            </m:d>
                          </m:e>
                        </m:d>
                      </m:e>
                      <m:sup>
                        <m:r>
                          <a:rPr lang="zh-CN" altLang="en-US" b="1" i="1" smtClean="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rPr>
                          <m:t>2</m:t>
                        </m:r>
                      </m:sup>
                    </m:sSup>
                  </m:oMath>
                </a14:m>
                <a:endPar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mc:Choice>
        <mc:Fallback xmlns="">
          <p:sp>
            <p:nvSpPr>
              <p:cNvPr id="88" name="文本框 87"/>
              <p:cNvSpPr txBox="1">
                <a:spLocks noRot="1" noChangeAspect="1" noMove="1" noResize="1" noEditPoints="1" noAdjustHandles="1" noChangeArrowheads="1" noChangeShapeType="1" noTextEdit="1"/>
              </p:cNvSpPr>
              <p:nvPr/>
            </p:nvSpPr>
            <p:spPr>
              <a:xfrm>
                <a:off x="3120573" y="3135912"/>
                <a:ext cx="1867755" cy="276999"/>
              </a:xfrm>
              <a:prstGeom prst="rect">
                <a:avLst/>
              </a:prstGeom>
              <a:blipFill rotWithShape="1">
                <a:blip r:embed="rId4"/>
                <a:stretch>
                  <a:fillRect l="-44" t="-102" r="-4194" b="-78249"/>
                </a:stretch>
              </a:blipFill>
            </p:spPr>
            <p:txBody>
              <a:bodyPr/>
              <a:lstStyle/>
              <a:p>
                <a:r>
                  <a:rPr lang="zh-CN" altLang="en-US">
                    <a:noFill/>
                  </a:rPr>
                  <a:t> </a:t>
                </a:r>
              </a:p>
            </p:txBody>
          </p:sp>
        </mc:Fallback>
      </mc:AlternateContent>
      <p:sp>
        <p:nvSpPr>
          <p:cNvPr id="92" name="文本框 91"/>
          <p:cNvSpPr txBox="1"/>
          <p:nvPr/>
        </p:nvSpPr>
        <p:spPr>
          <a:xfrm>
            <a:off x="2519045" y="3784600"/>
            <a:ext cx="1821180" cy="645160"/>
          </a:xfrm>
          <a:prstGeom prst="rect">
            <a:avLst/>
          </a:prstGeom>
          <a:noFill/>
        </p:spPr>
        <p:txBody>
          <a:bodyPr wrap="square">
            <a:spAutoFit/>
          </a:bodyPr>
          <a:lstStyle/>
          <a:p>
            <a:r>
              <a:rPr lang="zh-CN" altLang="en-US">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a:t>（</a:t>
            </a:r>
            <a:r>
              <a:rPr lang="en-US" altLang="zh-CN">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a:t>40</a:t>
            </a:r>
            <a:r>
              <a:rPr lang="zh-CN" altLang="en-US">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a:t>个三角</a:t>
            </a:r>
            <a:br>
              <a:rPr lang="zh-CN" altLang="en-US">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a:br>
            <a:r>
              <a:rPr lang="zh-CN" altLang="en-US">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a:t>滤波器）</a:t>
            </a:r>
          </a:p>
        </p:txBody>
      </p:sp>
      <mc:AlternateContent xmlns:mc="http://schemas.openxmlformats.org/markup-compatibility/2006" xmlns:a14="http://schemas.microsoft.com/office/drawing/2010/main">
        <mc:Choice Requires="a14">
          <p:sp>
            <p:nvSpPr>
              <p:cNvPr id="93" name="文本框 92"/>
              <p:cNvSpPr txBox="1"/>
              <p:nvPr/>
            </p:nvSpPr>
            <p:spPr>
              <a:xfrm>
                <a:off x="3120358" y="4685821"/>
                <a:ext cx="2830903"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 </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𝒍𝒐𝒈</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𝑴𝒆𝒍</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𝑺𝒑𝒆𝒄𝒕𝒓𝒖𝒎</m:t>
                      </m:r>
                      <m:r>
                        <a:rPr lang="en-US"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 + </m:t>
                      </m:r>
                      <m:r>
                        <a:rPr lang="el-G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𝜺</m:t>
                      </m:r>
                      <m:r>
                        <a:rPr lang="el-GR" altLang="zh-CN"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m:t>
                      </m:r>
                    </m:oMath>
                  </m:oMathPara>
                </a14:m>
                <a:endPar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mc:Choice>
        <mc:Fallback xmlns="">
          <p:sp>
            <p:nvSpPr>
              <p:cNvPr id="93" name="文本框 92"/>
              <p:cNvSpPr txBox="1">
                <a:spLocks noRot="1" noChangeAspect="1" noMove="1" noResize="1" noEditPoints="1" noAdjustHandles="1" noChangeArrowheads="1" noChangeShapeType="1" noTextEdit="1"/>
              </p:cNvSpPr>
              <p:nvPr/>
            </p:nvSpPr>
            <p:spPr>
              <a:xfrm>
                <a:off x="3120358" y="4685821"/>
                <a:ext cx="2830903" cy="276999"/>
              </a:xfrm>
              <a:prstGeom prst="rect">
                <a:avLst/>
              </a:prstGeom>
              <a:blipFill rotWithShape="1">
                <a:blip r:embed="rId5"/>
                <a:stretch>
                  <a:fillRect l="-21" t="-56" r="-5943" b="-4069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4" name="文本框 93"/>
              <p:cNvSpPr txBox="1"/>
              <p:nvPr/>
            </p:nvSpPr>
            <p:spPr>
              <a:xfrm>
                <a:off x="2118514" y="5313485"/>
                <a:ext cx="1381789"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1400"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提取前</m:t>
                      </m:r>
                      <m:r>
                        <a:rPr lang="en-US" altLang="zh-CN" sz="1400"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𝟏𝟑</m:t>
                      </m:r>
                      <m:r>
                        <a:rPr lang="zh-CN" altLang="en-US" sz="1400" b="1" i="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Cambria Math" panose="02040503050406030204" pitchFamily="18" charset="0"/>
                          <a:ea typeface="宋体" panose="02010600030101010101" pitchFamily="2" charset="-122"/>
                        </a:rPr>
                        <m:t>个系数</m:t>
                      </m:r>
                    </m:oMath>
                  </m:oMathPara>
                </a14:m>
                <a:endPar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mc:Choice>
        <mc:Fallback xmlns="">
          <p:sp>
            <p:nvSpPr>
              <p:cNvPr id="94" name="文本框 93"/>
              <p:cNvSpPr txBox="1">
                <a:spLocks noRot="1" noChangeAspect="1" noMove="1" noResize="1" noEditPoints="1" noAdjustHandles="1" noChangeArrowheads="1" noChangeShapeType="1" noTextEdit="1"/>
              </p:cNvSpPr>
              <p:nvPr/>
            </p:nvSpPr>
            <p:spPr>
              <a:xfrm>
                <a:off x="2118514" y="5313485"/>
                <a:ext cx="1381789" cy="215444"/>
              </a:xfrm>
              <a:prstGeom prst="rect">
                <a:avLst/>
              </a:prstGeom>
              <a:blipFill rotWithShape="1">
                <a:blip r:embed="rId6"/>
                <a:stretch>
                  <a:fillRect l="-11" t="-204" r="-2698" b="-58955"/>
                </a:stretch>
              </a:blipFill>
            </p:spPr>
            <p:txBody>
              <a:bodyPr/>
              <a:lstStyle/>
              <a:p>
                <a:r>
                  <a:rPr lang="zh-CN" altLang="en-US">
                    <a:noFill/>
                  </a:rPr>
                  <a:t> </a:t>
                </a:r>
              </a:p>
            </p:txBody>
          </p:sp>
        </mc:Fallback>
      </mc:AlternateContent>
      <p:cxnSp>
        <p:nvCxnSpPr>
          <p:cNvPr id="95" name="直接箭头连接符 94"/>
          <p:cNvCxnSpPr>
            <a:stCxn id="18" idx="3"/>
            <a:endCxn id="98" idx="1"/>
          </p:cNvCxnSpPr>
          <p:nvPr/>
        </p:nvCxnSpPr>
        <p:spPr>
          <a:xfrm flipV="1">
            <a:off x="2848164" y="5698205"/>
            <a:ext cx="724437" cy="1"/>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98" name="文本框 97"/>
          <p:cNvSpPr txBox="1"/>
          <p:nvPr/>
        </p:nvSpPr>
        <p:spPr>
          <a:xfrm>
            <a:off x="3572601" y="5375039"/>
            <a:ext cx="2765414" cy="646331"/>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输出：</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13</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维</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MFCC</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特征向量</a:t>
            </a:r>
            <a:endPar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[c₁, c₂, c₃, .. ., c₁₃]</a:t>
            </a:r>
            <a:endPar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pic>
        <p:nvPicPr>
          <p:cNvPr id="15" name="图片 14" descr="mel_filterbank"/>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013835" y="3439795"/>
            <a:ext cx="3114675" cy="1245870"/>
          </a:xfrm>
          <a:prstGeom prst="roundRect">
            <a:avLst>
              <a:gd name="adj" fmla="val 8477"/>
            </a:avLst>
          </a:prstGeom>
          <a:effectLst>
            <a:outerShdw blurRad="50800" dist="38100" dir="2700000" algn="tl" rotWithShape="0">
              <a:prstClr val="black">
                <a:alpha val="40000"/>
              </a:prstClr>
            </a:outerShdw>
          </a:effectLst>
        </p:spPr>
      </p:pic>
      <p:pic>
        <p:nvPicPr>
          <p:cNvPr id="20" name="图片 19" descr="pre_emphasis"/>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847975" y="1716405"/>
            <a:ext cx="3698875" cy="1233170"/>
          </a:xfrm>
          <a:prstGeom prst="roundRect">
            <a:avLst>
              <a:gd name="adj" fmla="val 8477"/>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2703452" y="370409"/>
            <a:ext cx="7154523" cy="923330"/>
          </a:xfrm>
          <a:prstGeom prst="rect">
            <a:avLst/>
          </a:prstGeom>
          <a:noFill/>
        </p:spPr>
        <p:txBody>
          <a:bodyPr wrap="non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DSP</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算法从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0</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实现</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—STFT</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9" y="1584856"/>
            <a:ext cx="3673820"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000250" y="157746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12" name="矩形 11"/>
          <p:cNvSpPr/>
          <p:nvPr/>
        </p:nvSpPr>
        <p:spPr>
          <a:xfrm>
            <a:off x="5424170" y="1293495"/>
            <a:ext cx="6730365" cy="5046345"/>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28" name="文本框 27"/>
          <p:cNvSpPr txBox="1"/>
          <p:nvPr/>
        </p:nvSpPr>
        <p:spPr>
          <a:xfrm>
            <a:off x="5789295" y="2138680"/>
            <a:ext cx="1337945" cy="368300"/>
          </a:xfrm>
          <a:prstGeom prst="rect">
            <a:avLst/>
          </a:prstGeom>
          <a:noFill/>
        </p:spPr>
        <p:txBody>
          <a:bodyPr wrap="square">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原始信号：</a:t>
            </a:r>
          </a:p>
        </p:txBody>
      </p:sp>
      <p:sp>
        <p:nvSpPr>
          <p:cNvPr id="85" name="文本框 84"/>
          <p:cNvSpPr txBox="1"/>
          <p:nvPr/>
        </p:nvSpPr>
        <p:spPr>
          <a:xfrm>
            <a:off x="1648911" y="1560586"/>
            <a:ext cx="2375602"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STFT</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代码实现</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90" name="文本框 89"/>
          <p:cNvSpPr txBox="1"/>
          <p:nvPr/>
        </p:nvSpPr>
        <p:spPr>
          <a:xfrm>
            <a:off x="5562910" y="4895101"/>
            <a:ext cx="2723381" cy="369332"/>
          </a:xfrm>
          <a:prstGeom prst="rect">
            <a:avLst/>
          </a:prstGeom>
          <a:noFill/>
        </p:spPr>
        <p:txBody>
          <a:bodyPr wrap="square">
            <a:spAutoFit/>
          </a:bodyPr>
          <a:lstStyle/>
          <a:p>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STFT</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输出二维声谱图：</a:t>
            </a:r>
          </a:p>
        </p:txBody>
      </p:sp>
      <p:pic>
        <p:nvPicPr>
          <p:cNvPr id="4" name="图片 3" descr="文本&#10;&#10;AI 生成的内容可能不正确。"/>
          <p:cNvPicPr>
            <a:picLocks noChangeAspect="1"/>
          </p:cNvPicPr>
          <p:nvPr/>
        </p:nvPicPr>
        <p:blipFill>
          <a:blip r:embed="rId3"/>
          <a:stretch>
            <a:fillRect/>
          </a:stretch>
        </p:blipFill>
        <p:spPr>
          <a:xfrm>
            <a:off x="931620" y="2106560"/>
            <a:ext cx="3279018" cy="3940333"/>
          </a:xfrm>
          <a:prstGeom prst="rect">
            <a:avLst/>
          </a:prstGeom>
        </p:spPr>
      </p:pic>
      <p:sp>
        <p:nvSpPr>
          <p:cNvPr id="25" name="文本框 24"/>
          <p:cNvSpPr txBox="1"/>
          <p:nvPr/>
        </p:nvSpPr>
        <p:spPr>
          <a:xfrm>
            <a:off x="5625465" y="3448685"/>
            <a:ext cx="5091430" cy="368300"/>
          </a:xfrm>
          <a:prstGeom prst="rect">
            <a:avLst/>
          </a:prstGeom>
          <a:noFill/>
        </p:spPr>
        <p:txBody>
          <a:bodyPr wrap="square">
            <a:spAutoFit/>
          </a:bodyPr>
          <a:lstStyle/>
          <a:p>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加窗</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sym typeface="+mn-ea"/>
              </a:rPr>
              <a:t>分帧处理</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：使用海宁窗（</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H</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ann） </a:t>
            </a:r>
          </a:p>
        </p:txBody>
      </p:sp>
      <p:pic>
        <p:nvPicPr>
          <p:cNvPr id="9" name="图片 8"/>
          <p:cNvPicPr>
            <a:picLocks noChangeAspect="1"/>
          </p:cNvPicPr>
          <p:nvPr/>
        </p:nvPicPr>
        <p:blipFill>
          <a:blip r:embed="rId4"/>
          <a:stretch>
            <a:fillRect/>
          </a:stretch>
        </p:blipFill>
        <p:spPr>
          <a:xfrm>
            <a:off x="8047990" y="4758690"/>
            <a:ext cx="2646680" cy="1456690"/>
          </a:xfrm>
          <a:prstGeom prst="roundRect">
            <a:avLst>
              <a:gd name="adj" fmla="val 8477"/>
            </a:avLst>
          </a:prstGeom>
          <a:effectLst>
            <a:outerShdw blurRad="50800" dist="38100" dir="2700000" algn="tl" rotWithShape="0">
              <a:prstClr val="black">
                <a:alpha val="40000"/>
              </a:prstClr>
            </a:outerShdw>
          </a:effectLst>
        </p:spPr>
      </p:pic>
      <p:pic>
        <p:nvPicPr>
          <p:cNvPr id="5" name="图片 4" descr="original"/>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97725" y="1677035"/>
            <a:ext cx="4673600" cy="1168400"/>
          </a:xfrm>
          <a:prstGeom prst="roundRect">
            <a:avLst>
              <a:gd name="adj" fmla="val 8477"/>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1290845" y="370409"/>
            <a:ext cx="9610323" cy="923330"/>
          </a:xfrm>
          <a:prstGeom prst="rect">
            <a:avLst/>
          </a:prstGeom>
          <a:noFill/>
        </p:spPr>
        <p:txBody>
          <a:bodyPr wrap="none" lIns="91440" tIns="45720" rIns="91440" bIns="45720">
            <a:spAutoFit/>
          </a:bodyPr>
          <a:lstStyle/>
          <a:p>
            <a:pPr algn="ct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DSP</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算法正确性验证</a:t>
            </a:r>
            <a:r>
              <a:rPr lang="zh-CN" altLang="en-US" sz="32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（与</a:t>
            </a:r>
            <a:r>
              <a:rPr lang="en-US" altLang="zh-CN" sz="32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librosa</a:t>
            </a:r>
            <a:r>
              <a:rPr lang="zh-CN" altLang="en-US" sz="32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对比）</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9" y="1584856"/>
            <a:ext cx="3673820"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123272" y="1584855"/>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1238703" y="1654367"/>
            <a:ext cx="2375602"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测试音频</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7" name="文本框 6"/>
          <p:cNvSpPr txBox="1"/>
          <p:nvPr/>
        </p:nvSpPr>
        <p:spPr>
          <a:xfrm>
            <a:off x="1790581" y="2197846"/>
            <a:ext cx="6178216" cy="338554"/>
          </a:xfrm>
          <a:prstGeom prst="rect">
            <a:avLst/>
          </a:prstGeom>
          <a:noFill/>
        </p:spPr>
        <p:txBody>
          <a:bodyPr wrap="square">
            <a:spAutoFit/>
          </a:bodyPr>
          <a:lstStyle/>
          <a:p>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ESC-50</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随机样本</a:t>
            </a:r>
            <a:endPar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8" name="文本框 7"/>
          <p:cNvSpPr txBox="1"/>
          <p:nvPr/>
        </p:nvSpPr>
        <p:spPr>
          <a:xfrm>
            <a:off x="1238703" y="2693020"/>
            <a:ext cx="2375602"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双路径计算</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0" name="文本框 9"/>
          <p:cNvSpPr txBox="1"/>
          <p:nvPr/>
        </p:nvSpPr>
        <p:spPr>
          <a:xfrm>
            <a:off x="1238703" y="4839360"/>
            <a:ext cx="2738937" cy="461665"/>
          </a:xfrm>
          <a:prstGeom prst="rect">
            <a:avLst/>
          </a:prstGeom>
          <a:noFill/>
        </p:spPr>
        <p:txBody>
          <a:bodyPr wrap="square" rtlCol="0">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3️⃣ </a:t>
            </a: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相对误差计算</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3" name="文本框 12"/>
          <p:cNvSpPr txBox="1"/>
          <p:nvPr/>
        </p:nvSpPr>
        <p:spPr>
          <a:xfrm>
            <a:off x="1420770" y="3254382"/>
            <a:ext cx="898301" cy="646331"/>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自实现</a:t>
            </a:r>
            <a:endPar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DSP</a:t>
            </a:r>
            <a:endPar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sp>
        <p:nvSpPr>
          <p:cNvPr id="15" name="文本框 14"/>
          <p:cNvSpPr txBox="1"/>
          <p:nvPr/>
        </p:nvSpPr>
        <p:spPr>
          <a:xfrm>
            <a:off x="2795843" y="3254382"/>
            <a:ext cx="1080348" cy="646331"/>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Librosa</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标准库</a:t>
            </a:r>
          </a:p>
        </p:txBody>
      </p:sp>
      <p:sp>
        <p:nvSpPr>
          <p:cNvPr id="21" name="文本框 20"/>
          <p:cNvSpPr txBox="1"/>
          <p:nvPr/>
        </p:nvSpPr>
        <p:spPr>
          <a:xfrm>
            <a:off x="1553234" y="4382743"/>
            <a:ext cx="633371"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特征</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a:t>
            </a:r>
          </a:p>
        </p:txBody>
      </p:sp>
      <p:sp>
        <p:nvSpPr>
          <p:cNvPr id="22" name="文本框 21"/>
          <p:cNvSpPr txBox="1"/>
          <p:nvPr/>
        </p:nvSpPr>
        <p:spPr>
          <a:xfrm>
            <a:off x="3019331" y="4382743"/>
            <a:ext cx="633371"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特征</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B</a:t>
            </a:r>
          </a:p>
        </p:txBody>
      </p:sp>
      <p:cxnSp>
        <p:nvCxnSpPr>
          <p:cNvPr id="24" name="直接箭头连接符 23"/>
          <p:cNvCxnSpPr>
            <a:stCxn id="13" idx="2"/>
            <a:endCxn id="21" idx="0"/>
          </p:cNvCxnSpPr>
          <p:nvPr/>
        </p:nvCxnSpPr>
        <p:spPr>
          <a:xfrm flipH="1">
            <a:off x="1869920" y="3900713"/>
            <a:ext cx="1" cy="48203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30" name="直接箭头连接符 29"/>
          <p:cNvCxnSpPr>
            <a:stCxn id="15" idx="2"/>
            <a:endCxn id="22" idx="0"/>
          </p:cNvCxnSpPr>
          <p:nvPr/>
        </p:nvCxnSpPr>
        <p:spPr>
          <a:xfrm>
            <a:off x="3336017" y="3900713"/>
            <a:ext cx="0" cy="48203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37" name="文本框 36"/>
          <p:cNvSpPr txBox="1"/>
          <p:nvPr/>
        </p:nvSpPr>
        <p:spPr>
          <a:xfrm>
            <a:off x="1183882" y="5398334"/>
            <a:ext cx="3223922" cy="461665"/>
          </a:xfrm>
          <a:prstGeom prst="rect">
            <a:avLst/>
          </a:prstGeom>
          <a:noFill/>
        </p:spPr>
        <p:txBody>
          <a:bodyPr wrap="square">
            <a:spAutoFit/>
          </a:bodyPr>
          <a:lstStyle/>
          <a:p>
            <a:r>
              <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Error = |A-B| / |B| </a:t>
            </a:r>
            <a:endPar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38" name="矩形 37"/>
          <p:cNvSpPr/>
          <p:nvPr/>
        </p:nvSpPr>
        <p:spPr>
          <a:xfrm>
            <a:off x="5839490" y="1584855"/>
            <a:ext cx="5606899"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graphicFrame>
        <p:nvGraphicFramePr>
          <p:cNvPr id="39" name="表格 38"/>
          <p:cNvGraphicFramePr>
            <a:graphicFrameLocks noGrp="1"/>
          </p:cNvGraphicFramePr>
          <p:nvPr/>
        </p:nvGraphicFramePr>
        <p:xfrm>
          <a:off x="6138224" y="1885199"/>
          <a:ext cx="5127243" cy="2904104"/>
        </p:xfrm>
        <a:graphic>
          <a:graphicData uri="http://schemas.openxmlformats.org/drawingml/2006/table">
            <a:tbl>
              <a:tblPr>
                <a:tableStyleId>{8799B23B-EC83-4686-B30A-512413B5E67A}</a:tableStyleId>
              </a:tblPr>
              <a:tblGrid>
                <a:gridCol w="2326473">
                  <a:extLst>
                    <a:ext uri="{9D8B030D-6E8A-4147-A177-3AD203B41FA5}">
                      <a16:colId xmlns:a16="http://schemas.microsoft.com/office/drawing/2014/main" val="20000"/>
                    </a:ext>
                  </a:extLst>
                </a:gridCol>
                <a:gridCol w="2800770">
                  <a:extLst>
                    <a:ext uri="{9D8B030D-6E8A-4147-A177-3AD203B41FA5}">
                      <a16:colId xmlns:a16="http://schemas.microsoft.com/office/drawing/2014/main" val="20001"/>
                    </a:ext>
                  </a:extLst>
                </a:gridCol>
              </a:tblGrid>
              <a:tr h="838785">
                <a:tc>
                  <a:txBody>
                    <a:bodyPr/>
                    <a:lstStyle/>
                    <a:p>
                      <a:pPr algn="ctr">
                        <a:lnSpc>
                          <a:spcPts val="1800"/>
                        </a:lnSpc>
                        <a:buNone/>
                      </a:pPr>
                      <a:r>
                        <a:rPr lang="zh-CN" alt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评价指标</a:t>
                      </a:r>
                    </a:p>
                  </a:txBody>
                  <a:tcPr marL="82550" marR="82550" marT="38100" marB="38100" anchor="ctr"/>
                </a:tc>
                <a:tc>
                  <a:txBody>
                    <a:bodyPr/>
                    <a:lstStyle/>
                    <a:p>
                      <a:pPr marL="0" algn="ctr" defTabSz="914400" rtl="0" eaLnBrk="1" latinLnBrk="0" hangingPunct="1">
                        <a:lnSpc>
                          <a:spcPts val="1800"/>
                        </a:lnSpc>
                        <a:buNone/>
                      </a:pPr>
                      <a:r>
                        <a:rPr lang="zh-CN" alt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相对误差 </a:t>
                      </a:r>
                      <a:r>
                        <a:rPr lang="en-US" altLang="zh-CN"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a:t>
                      </a:r>
                      <a:r>
                        <a:rPr lang="en-US" sz="14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Relative Error)</a:t>
                      </a:r>
                      <a:endPar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endParaRPr>
                    </a:p>
                  </a:txBody>
                  <a:tcPr marL="82550" marR="82550" marT="38100" marB="38100" anchor="ctr"/>
                </a:tc>
                <a:extLst>
                  <a:ext uri="{0D108BD9-81ED-4DB2-BD59-A6C34878D82A}">
                    <a16:rowId xmlns:a16="http://schemas.microsoft.com/office/drawing/2014/main" val="10000"/>
                  </a:ext>
                </a:extLst>
              </a:tr>
              <a:tr h="754907">
                <a:tc>
                  <a:txBody>
                    <a:bodyPr/>
                    <a:lstStyle/>
                    <a:p>
                      <a:pPr algn="ctr">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STFT</a:t>
                      </a:r>
                      <a:r>
                        <a:rPr lang="zh-CN" alt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复数变换</a:t>
                      </a:r>
                    </a:p>
                  </a:txBody>
                  <a:tcPr marL="82550" marR="82550" marT="38100" marB="38100" anchor="ctr"/>
                </a:tc>
                <a:tc>
                  <a:txBody>
                    <a:bodyPr/>
                    <a:lstStyle/>
                    <a:p>
                      <a:pPr marL="0" algn="ctr" defTabSz="914400" rtl="0" eaLnBrk="1" latinLnBrk="0" hangingPunct="1">
                        <a:lnSpc>
                          <a:spcPts val="1800"/>
                        </a:lnSpc>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2.536e-08</a:t>
                      </a:r>
                    </a:p>
                  </a:txBody>
                  <a:tcPr marL="82550" marR="82550" marT="38100" marB="38100" anchor="ctr"/>
                </a:tc>
                <a:extLst>
                  <a:ext uri="{0D108BD9-81ED-4DB2-BD59-A6C34878D82A}">
                    <a16:rowId xmlns:a16="http://schemas.microsoft.com/office/drawing/2014/main" val="10001"/>
                  </a:ext>
                </a:extLst>
              </a:tr>
              <a:tr h="436804">
                <a:tc>
                  <a:txBody>
                    <a:bodyPr/>
                    <a:lstStyle/>
                    <a:p>
                      <a:pPr algn="ctr">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STFT</a:t>
                      </a:r>
                      <a:r>
                        <a:rPr lang="zh-CN" alt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幅度谱</a:t>
                      </a:r>
                    </a:p>
                  </a:txBody>
                  <a:tcPr marL="82550" marR="82550" marT="38100" marB="38100" anchor="ctr"/>
                </a:tc>
                <a:tc>
                  <a:txBody>
                    <a:bodyPr/>
                    <a:lstStyle/>
                    <a:p>
                      <a:pPr marL="0" algn="ctr" defTabSz="914400" rtl="0" eaLnBrk="1" latinLnBrk="0" hangingPunct="1">
                        <a:lnSpc>
                          <a:spcPts val="1800"/>
                        </a:lnSpc>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4.765e-08</a:t>
                      </a:r>
                    </a:p>
                  </a:txBody>
                  <a:tcPr marL="82550" marR="82550" marT="38100" marB="38100" anchor="ctr"/>
                </a:tc>
                <a:extLst>
                  <a:ext uri="{0D108BD9-81ED-4DB2-BD59-A6C34878D82A}">
                    <a16:rowId xmlns:a16="http://schemas.microsoft.com/office/drawing/2014/main" val="10002"/>
                  </a:ext>
                </a:extLst>
              </a:tr>
              <a:tr h="436804">
                <a:tc>
                  <a:txBody>
                    <a:bodyPr/>
                    <a:lstStyle/>
                    <a:p>
                      <a:pPr algn="ctr">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Log-Mel</a:t>
                      </a:r>
                      <a:r>
                        <a:rPr lang="zh-CN" alt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频谱</a:t>
                      </a:r>
                    </a:p>
                  </a:txBody>
                  <a:tcPr marL="82550" marR="82550" marT="38100" marB="38100" anchor="ctr"/>
                </a:tc>
                <a:tc>
                  <a:txBody>
                    <a:bodyPr/>
                    <a:lstStyle/>
                    <a:p>
                      <a:pPr marL="0" algn="ctr" defTabSz="914400" rtl="0" eaLnBrk="1" latinLnBrk="0" hangingPunct="1">
                        <a:lnSpc>
                          <a:spcPts val="1800"/>
                        </a:lnSpc>
                        <a:buNone/>
                      </a:pPr>
                      <a:r>
                        <a:rPr lang="en-US" altLang="zh-CN"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0.0619</a:t>
                      </a:r>
                    </a:p>
                  </a:txBody>
                  <a:tcPr marL="82550" marR="82550" marT="38100" marB="38100" anchor="ctr"/>
                </a:tc>
                <a:extLst>
                  <a:ext uri="{0D108BD9-81ED-4DB2-BD59-A6C34878D82A}">
                    <a16:rowId xmlns:a16="http://schemas.microsoft.com/office/drawing/2014/main" val="10003"/>
                  </a:ext>
                </a:extLst>
              </a:tr>
              <a:tr h="436804">
                <a:tc>
                  <a:txBody>
                    <a:bodyPr/>
                    <a:lstStyle/>
                    <a:p>
                      <a:pPr algn="ctr">
                        <a:buNone/>
                      </a:pPr>
                      <a:r>
                        <a:rPr lang="en-US"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MFCC</a:t>
                      </a:r>
                    </a:p>
                  </a:txBody>
                  <a:tcPr marL="82550" marR="82550" marT="38100" marB="38100" anchor="ctr"/>
                </a:tc>
                <a:tc>
                  <a:txBody>
                    <a:bodyPr/>
                    <a:lstStyle/>
                    <a:p>
                      <a:pPr marL="0" algn="ctr" defTabSz="914400" rtl="0" eaLnBrk="1" latinLnBrk="0" hangingPunct="1">
                        <a:lnSpc>
                          <a:spcPts val="1800"/>
                        </a:lnSpc>
                        <a:buNone/>
                      </a:pPr>
                      <a:r>
                        <a:rPr lang="en-US" altLang="zh-CN" sz="2000" b="1" kern="1200">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cs typeface="+mn-cs"/>
                        </a:rPr>
                        <a:t>0.0252</a:t>
                      </a:r>
                    </a:p>
                  </a:txBody>
                  <a:tcPr marL="82550" marR="82550" marT="38100" marB="38100" anchor="ctr"/>
                </a:tc>
                <a:extLst>
                  <a:ext uri="{0D108BD9-81ED-4DB2-BD59-A6C34878D82A}">
                    <a16:rowId xmlns:a16="http://schemas.microsoft.com/office/drawing/2014/main" val="10004"/>
                  </a:ext>
                </a:extLst>
              </a:tr>
            </a:tbl>
          </a:graphicData>
        </a:graphic>
      </p:graphicFrame>
      <p:sp>
        <p:nvSpPr>
          <p:cNvPr id="41" name="文本框 40"/>
          <p:cNvSpPr txBox="1"/>
          <p:nvPr/>
        </p:nvSpPr>
        <p:spPr>
          <a:xfrm>
            <a:off x="5898250" y="5269582"/>
            <a:ext cx="6053776" cy="830997"/>
          </a:xfrm>
          <a:prstGeom prst="rect">
            <a:avLst/>
          </a:prstGeom>
          <a:noFill/>
        </p:spPr>
        <p:txBody>
          <a:bodyPr wrap="square">
            <a:spAutoFit/>
          </a:bodyPr>
          <a:lstStyle/>
          <a:p>
            <a:pPr algn="l">
              <a:buFont typeface="Arial" panose="020B0604020202020204" pitchFamily="34" charset="0"/>
              <a:buChar char="•"/>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核心算法</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(FFT/STFT)</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精度达到机器精度级别</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误差 </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&lt; 10⁻⁷)</a:t>
            </a:r>
            <a:endPar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gn="l">
              <a:buFont typeface="Arial" panose="020B0604020202020204" pitchFamily="34" charset="0"/>
              <a:buChar char="•"/>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特征提取</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误差控制在</a:t>
            </a:r>
            <a:r>
              <a:rPr lang="en-US" altLang="zh-CN"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3%</a:t>
            </a: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以内，满足实际应用需求</a:t>
            </a:r>
          </a:p>
          <a:p>
            <a:pPr algn="l">
              <a:buFont typeface="Arial" panose="020B0604020202020204" pitchFamily="34" charset="0"/>
              <a:buChar char="•"/>
            </a:pPr>
            <a:r>
              <a:rPr lang="zh-CN" altLang="en-US" sz="16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验证通过：算法实现正确，可用于后续声音检索与分类任务</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782688" y="370409"/>
            <a:ext cx="10626628"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任务一：基于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MFCC</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的声音检索系统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11289692"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4" name="文本框 3"/>
          <p:cNvSpPr txBox="1"/>
          <p:nvPr/>
        </p:nvSpPr>
        <p:spPr>
          <a:xfrm>
            <a:off x="1019148" y="1623589"/>
            <a:ext cx="2375602"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检索方法</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6510" y="3179784"/>
            <a:ext cx="3103669" cy="1371055"/>
          </a:xfrm>
          <a:prstGeom prst="roundRect">
            <a:avLst>
              <a:gd name="adj" fmla="val 8477"/>
            </a:avLst>
          </a:prstGeom>
          <a:effectLst>
            <a:outerShdw blurRad="50800" dist="38100" dir="2700000" algn="tl" rotWithShape="0">
              <a:prstClr val="black">
                <a:alpha val="40000"/>
              </a:prstClr>
            </a:outerShdw>
          </a:effectLst>
        </p:spPr>
      </p:pic>
      <p:sp>
        <p:nvSpPr>
          <p:cNvPr id="19" name="文本框 18"/>
          <p:cNvSpPr txBox="1"/>
          <p:nvPr/>
        </p:nvSpPr>
        <p:spPr>
          <a:xfrm>
            <a:off x="4799778" y="2085254"/>
            <a:ext cx="4367225" cy="523220"/>
          </a:xfrm>
          <a:prstGeom prst="rect">
            <a:avLst/>
          </a:prstGeom>
          <a:noFill/>
        </p:spPr>
        <p:txBody>
          <a:bodyPr wrap="square">
            <a:spAutoFit/>
          </a:bodyPr>
          <a:lstStyle/>
          <a:p>
            <a:pPr algn="l" latinLnBrk="0">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查询声音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特征 → 余弦相似度 →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Top-K</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结果  </a:t>
            </a:r>
          </a:p>
          <a:p>
            <a:pPr algn="l">
              <a:buNone/>
            </a:pP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         📋    </a:t>
            </a:r>
          </a:p>
        </p:txBody>
      </p:sp>
      <p:sp>
        <p:nvSpPr>
          <p:cNvPr id="27" name="文本框 26"/>
          <p:cNvSpPr txBox="1"/>
          <p:nvPr/>
        </p:nvSpPr>
        <p:spPr>
          <a:xfrm>
            <a:off x="3668329" y="5286775"/>
            <a:ext cx="1797244" cy="461665"/>
          </a:xfrm>
          <a:prstGeom prst="rect">
            <a:avLst/>
          </a:prstGeom>
          <a:noFill/>
        </p:spPr>
        <p:txBody>
          <a:bodyPr wrap="square">
            <a:spAutoFit/>
          </a:bodyPr>
          <a:lstStyle/>
          <a:p>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 × 13) </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矩阵</a:t>
            </a:r>
          </a:p>
          <a:p>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 </a:t>
            </a:r>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13</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维</a:t>
            </a:r>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系数</a:t>
            </a:r>
            <a:r>
              <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p>
        </p:txBody>
      </p:sp>
      <p:sp>
        <p:nvSpPr>
          <p:cNvPr id="5" name="文本框 4"/>
          <p:cNvSpPr txBox="1"/>
          <p:nvPr/>
        </p:nvSpPr>
        <p:spPr>
          <a:xfrm>
            <a:off x="1176746" y="2211576"/>
            <a:ext cx="1457897" cy="923330"/>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数据库构建</a:t>
            </a:r>
            <a:endPar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Fold 1-4 </a:t>
            </a:r>
          </a:p>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1600</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条音频</a:t>
            </a:r>
          </a:p>
        </p:txBody>
      </p:sp>
      <p:sp>
        <p:nvSpPr>
          <p:cNvPr id="7" name="文本框 6"/>
          <p:cNvSpPr txBox="1"/>
          <p:nvPr/>
        </p:nvSpPr>
        <p:spPr>
          <a:xfrm>
            <a:off x="1782254" y="3407620"/>
            <a:ext cx="1833982" cy="95410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音频预处理</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重采样至</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44.1kHz</a:t>
            </a:r>
          </a:p>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归一化 </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[-1, 1]</a:t>
            </a:r>
          </a:p>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预加重 </a:t>
            </a:r>
            <a:r>
              <a:rPr lang="el-GR"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α=0.97</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cxnSp>
        <p:nvCxnSpPr>
          <p:cNvPr id="8" name="直接箭头连接符 7"/>
          <p:cNvCxnSpPr>
            <a:stCxn id="5" idx="2"/>
            <a:endCxn id="7" idx="0"/>
          </p:cNvCxnSpPr>
          <p:nvPr/>
        </p:nvCxnSpPr>
        <p:spPr>
          <a:xfrm>
            <a:off x="1905695" y="3134906"/>
            <a:ext cx="793550" cy="272714"/>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20" name="文本框 19"/>
          <p:cNvSpPr txBox="1"/>
          <p:nvPr/>
        </p:nvSpPr>
        <p:spPr>
          <a:xfrm>
            <a:off x="2909899" y="2211576"/>
            <a:ext cx="1457897" cy="923330"/>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查询集准备</a:t>
            </a: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Fold 5 </a:t>
            </a:r>
          </a:p>
          <a:p>
            <a:pPr algn="ctr"/>
            <a:r>
              <a:rPr lang="en-US" altLang="zh-CN"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400</a:t>
            </a:r>
            <a:r>
              <a:rPr lang="zh-CN" altLang="en-US"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条音频</a:t>
            </a:r>
          </a:p>
        </p:txBody>
      </p:sp>
      <p:cxnSp>
        <p:nvCxnSpPr>
          <p:cNvPr id="21" name="直接箭头连接符 20"/>
          <p:cNvCxnSpPr>
            <a:stCxn id="20" idx="2"/>
            <a:endCxn id="7" idx="0"/>
          </p:cNvCxnSpPr>
          <p:nvPr/>
        </p:nvCxnSpPr>
        <p:spPr>
          <a:xfrm flipH="1">
            <a:off x="2699245" y="3134906"/>
            <a:ext cx="939603" cy="272714"/>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33" name="文本框 32"/>
          <p:cNvSpPr txBox="1"/>
          <p:nvPr/>
        </p:nvSpPr>
        <p:spPr>
          <a:xfrm>
            <a:off x="1685486" y="4918937"/>
            <a:ext cx="2006637" cy="1177245"/>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MFCC</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特征提取重采样</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① STFT (Hann</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窗</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p>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② Mel</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滤波 </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(40</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滤波器</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③ 对数压缩</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④ DCT-II (13</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系数</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a:t>
            </a:r>
          </a:p>
        </p:txBody>
      </p:sp>
      <p:sp>
        <p:nvSpPr>
          <p:cNvPr id="34" name="文本框 33"/>
          <p:cNvSpPr txBox="1"/>
          <p:nvPr/>
        </p:nvSpPr>
        <p:spPr>
          <a:xfrm>
            <a:off x="5134031" y="5050603"/>
            <a:ext cx="2179291" cy="95410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统计特征聚合</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Mean = 1/T Σ MFCC</a:t>
            </a:r>
          </a:p>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Std = √(1/T </a:t>
            </a:r>
            <a:r>
              <a:rPr lang="el-GR"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Σ(</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x-</a:t>
            </a:r>
            <a:r>
              <a:rPr lang="el-GR"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μ)²)</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Embedding = [</a:t>
            </a:r>
            <a:r>
              <a:rPr lang="el-GR"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μ, σ]</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sp>
        <p:nvSpPr>
          <p:cNvPr id="35" name="文本框 34"/>
          <p:cNvSpPr txBox="1"/>
          <p:nvPr/>
        </p:nvSpPr>
        <p:spPr>
          <a:xfrm>
            <a:off x="8175068" y="5382098"/>
            <a:ext cx="1432732"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余弦相似度计算</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sp>
        <p:nvSpPr>
          <p:cNvPr id="36" name="文本框 35"/>
          <p:cNvSpPr txBox="1"/>
          <p:nvPr/>
        </p:nvSpPr>
        <p:spPr>
          <a:xfrm>
            <a:off x="10095336" y="5389291"/>
            <a:ext cx="1204218" cy="30777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Top-K</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排序</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sp>
        <p:nvSpPr>
          <p:cNvPr id="37" name="文本框 36"/>
          <p:cNvSpPr txBox="1"/>
          <p:nvPr/>
        </p:nvSpPr>
        <p:spPr>
          <a:xfrm>
            <a:off x="9607799" y="3271263"/>
            <a:ext cx="2179291" cy="954107"/>
          </a:xfrm>
          <a:prstGeom prst="rect">
            <a:avLst/>
          </a:prstGeom>
          <a:gradFill>
            <a:gsLst>
              <a:gs pos="0">
                <a:schemeClr val="accent1">
                  <a:lumMod val="5000"/>
                  <a:lumOff val="95000"/>
                  <a:alpha val="85000"/>
                </a:schemeClr>
              </a:gs>
              <a:gs pos="52000">
                <a:schemeClr val="accent1">
                  <a:lumMod val="45000"/>
                  <a:lumOff val="55000"/>
                  <a:alpha val="86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精度评估</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a:p>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命中率 </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在</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Top-K</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中找到同类声音的查询数 </a:t>
            </a:r>
            <a:r>
              <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 </a:t>
            </a:r>
            <a:r>
              <a:rPr lang="zh-CN" altLang="en-US"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rPr>
              <a:t>总查询数</a:t>
            </a:r>
            <a:endParaRPr lang="en-US" altLang="zh-CN" sz="1400" b="1">
              <a:gradFill>
                <a:gsLst>
                  <a:gs pos="0">
                    <a:schemeClr val="accent5">
                      <a:lumMod val="50000"/>
                    </a:schemeClr>
                  </a:gs>
                  <a:gs pos="95000">
                    <a:srgbClr val="3B658C"/>
                  </a:gs>
                  <a:gs pos="100000">
                    <a:schemeClr val="accent1">
                      <a:lumMod val="30000"/>
                      <a:lumOff val="70000"/>
                      <a:alpha val="46000"/>
                    </a:schemeClr>
                  </a:gs>
                </a:gsLst>
                <a:lin ang="5400000" scaled="1"/>
              </a:gradFill>
              <a:latin typeface="宋体" panose="02010600030101010101" pitchFamily="2" charset="-122"/>
              <a:ea typeface="宋体" panose="02010600030101010101" pitchFamily="2" charset="-122"/>
            </a:endParaRPr>
          </a:p>
        </p:txBody>
      </p:sp>
      <p:cxnSp>
        <p:nvCxnSpPr>
          <p:cNvPr id="40" name="直接箭头连接符 39"/>
          <p:cNvCxnSpPr>
            <a:stCxn id="7" idx="2"/>
            <a:endCxn id="33" idx="0"/>
          </p:cNvCxnSpPr>
          <p:nvPr/>
        </p:nvCxnSpPr>
        <p:spPr>
          <a:xfrm flipH="1">
            <a:off x="2688805" y="4361727"/>
            <a:ext cx="10440" cy="55721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43" name="直接箭头连接符 42"/>
          <p:cNvCxnSpPr>
            <a:stCxn id="33" idx="3"/>
            <a:endCxn id="34" idx="1"/>
          </p:cNvCxnSpPr>
          <p:nvPr/>
        </p:nvCxnSpPr>
        <p:spPr>
          <a:xfrm>
            <a:off x="3692123" y="5507560"/>
            <a:ext cx="1441908" cy="20097"/>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46" name="直接箭头连接符 45"/>
          <p:cNvCxnSpPr>
            <a:stCxn id="34" idx="3"/>
            <a:endCxn id="35" idx="1"/>
          </p:cNvCxnSpPr>
          <p:nvPr/>
        </p:nvCxnSpPr>
        <p:spPr>
          <a:xfrm>
            <a:off x="7313322" y="5527657"/>
            <a:ext cx="861746" cy="8330"/>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49" name="直接箭头连接符 48"/>
          <p:cNvCxnSpPr>
            <a:stCxn id="35" idx="3"/>
          </p:cNvCxnSpPr>
          <p:nvPr/>
        </p:nvCxnSpPr>
        <p:spPr>
          <a:xfrm flipV="1">
            <a:off x="9607800" y="5535986"/>
            <a:ext cx="573773" cy="1"/>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cxnSp>
        <p:nvCxnSpPr>
          <p:cNvPr id="52" name="直接箭头连接符 51"/>
          <p:cNvCxnSpPr>
            <a:stCxn id="36" idx="0"/>
            <a:endCxn id="37" idx="2"/>
          </p:cNvCxnSpPr>
          <p:nvPr/>
        </p:nvCxnSpPr>
        <p:spPr>
          <a:xfrm flipV="1">
            <a:off x="10697445" y="4225370"/>
            <a:ext cx="0" cy="1163921"/>
          </a:xfrm>
          <a:prstGeom prst="straightConnector1">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a:effectLst>
            <a:glow rad="228600">
              <a:schemeClr val="accent1">
                <a:alpha val="12000"/>
              </a:schemeClr>
            </a:glow>
          </a:effectLst>
        </p:spPr>
        <p:style>
          <a:lnRef idx="3">
            <a:schemeClr val="accent5"/>
          </a:lnRef>
          <a:fillRef idx="0">
            <a:schemeClr val="accent5"/>
          </a:fillRef>
          <a:effectRef idx="2">
            <a:schemeClr val="accent5"/>
          </a:effectRef>
          <a:fontRef idx="minor">
            <a:schemeClr val="tx1"/>
          </a:fontRef>
        </p:style>
      </p:cxnSp>
      <p:sp>
        <p:nvSpPr>
          <p:cNvPr id="71" name="文本框 70"/>
          <p:cNvSpPr txBox="1"/>
          <p:nvPr/>
        </p:nvSpPr>
        <p:spPr>
          <a:xfrm>
            <a:off x="7265734" y="4951211"/>
            <a:ext cx="1797244" cy="430887"/>
          </a:xfrm>
          <a:prstGeom prst="rect">
            <a:avLst/>
          </a:prstGeom>
          <a:noFill/>
        </p:spPr>
        <p:txBody>
          <a:bodyPr wrap="square">
            <a:spAutoFit/>
          </a:bodyPr>
          <a:lstStyle/>
          <a:p>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26</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维特征向量</a:t>
            </a:r>
          </a:p>
          <a:p>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(13</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均值 </a:t>
            </a:r>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+ 13</a:t>
            </a:r>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标准差</a:t>
            </a:r>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endPar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75" name="文本框 74"/>
          <p:cNvSpPr txBox="1"/>
          <p:nvPr/>
        </p:nvSpPr>
        <p:spPr>
          <a:xfrm>
            <a:off x="9393634" y="4966601"/>
            <a:ext cx="1193778" cy="430887"/>
          </a:xfrm>
          <a:prstGeom prst="rect">
            <a:avLst/>
          </a:prstGeom>
          <a:noFill/>
        </p:spPr>
        <p:txBody>
          <a:bodyPr wrap="square">
            <a:spAutoFit/>
          </a:bodyPr>
          <a:lstStyle/>
          <a:p>
            <a:r>
              <a:rPr lang="en-US" altLang="zh-CN"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(400 × 1600) </a:t>
            </a:r>
          </a:p>
          <a:p>
            <a:r>
              <a:rPr lang="zh-CN" altLang="en-US" sz="11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相似度矩阵</a:t>
            </a:r>
            <a:endParaRPr lang="zh-CN" altLang="en-US" sz="12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pic>
        <p:nvPicPr>
          <p:cNvPr id="77" name="图片 76" descr="电脑屏幕截图&#10;&#10;AI 生成的内容可能不正确。"/>
          <p:cNvPicPr>
            <a:picLocks noChangeAspect="1"/>
          </p:cNvPicPr>
          <p:nvPr/>
        </p:nvPicPr>
        <p:blipFill>
          <a:blip r:embed="rId4"/>
          <a:stretch>
            <a:fillRect/>
          </a:stretch>
        </p:blipFill>
        <p:spPr>
          <a:xfrm>
            <a:off x="9652557" y="1716429"/>
            <a:ext cx="1976853" cy="1377598"/>
          </a:xfrm>
          <a:prstGeom prst="roundRect">
            <a:avLst>
              <a:gd name="adj" fmla="val 5975"/>
            </a:avLst>
          </a:prstGeom>
          <a:effectLst>
            <a:outerShdw blurRad="50800" dist="38100" dir="2700000" algn="tl" rotWithShape="0">
              <a:prstClr val="black">
                <a:alpha val="40000"/>
              </a:prstClr>
            </a:outerShdw>
          </a:effectLst>
        </p:spPr>
      </p:pic>
      <p:pic>
        <p:nvPicPr>
          <p:cNvPr id="6" name="图片 5"/>
          <p:cNvPicPr>
            <a:picLocks noChangeAspect="1"/>
          </p:cNvPicPr>
          <p:nvPr/>
        </p:nvPicPr>
        <p:blipFill>
          <a:blip r:embed="rId5"/>
          <a:srcRect l="3464" t="6601" r="16386" b="9689"/>
          <a:stretch>
            <a:fillRect/>
          </a:stretch>
        </p:blipFill>
        <p:spPr>
          <a:xfrm>
            <a:off x="5718528" y="3280125"/>
            <a:ext cx="1112486" cy="66749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782688" y="370409"/>
            <a:ext cx="10626628"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任务一：基于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MFCC</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的声音检索系统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4909806"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6096000" y="158485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703185" y="1623589"/>
            <a:ext cx="4981928" cy="1169551"/>
          </a:xfrm>
          <a:prstGeom prst="rect">
            <a:avLst/>
          </a:prstGeom>
          <a:noFill/>
        </p:spPr>
        <p:txBody>
          <a:bodyPr wrap="square" rtlCol="0">
            <a:spAutoFit/>
          </a:bodyPr>
          <a:lstStyle/>
          <a:p>
            <a:pPr>
              <a:spcBef>
                <a:spcPts val="600"/>
              </a:spcBef>
            </a:pPr>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超参数实验结果：</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grid search</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比较不同的帧移、帧长等超参数 </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spcBef>
                <a:spcPts val="600"/>
              </a:spcBef>
            </a:pP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下的精度</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2" name="矩形 11"/>
          <p:cNvSpPr/>
          <p:nvPr/>
        </p:nvSpPr>
        <p:spPr>
          <a:xfrm>
            <a:off x="6506887" y="1584856"/>
            <a:ext cx="4902429" cy="4687068"/>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rcRect l="17208" r="3291"/>
          <a:stretch>
            <a:fillRect/>
          </a:stretch>
        </p:blipFill>
        <p:spPr>
          <a:xfrm>
            <a:off x="1202835" y="2985688"/>
            <a:ext cx="3841707" cy="3020120"/>
          </a:xfrm>
          <a:prstGeom prst="roundRect">
            <a:avLst>
              <a:gd name="adj" fmla="val 8477"/>
            </a:avLst>
          </a:prstGeom>
          <a:effectLst>
            <a:outerShdw blurRad="50800" dist="38100" dir="2700000" algn="tl" rotWithShape="0">
              <a:prstClr val="black">
                <a:alpha val="40000"/>
              </a:prstClr>
            </a:outerShdw>
          </a:effectLst>
        </p:spPr>
      </p:pic>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rcRect l="17674" r="2965"/>
          <a:stretch>
            <a:fillRect/>
          </a:stretch>
        </p:blipFill>
        <p:spPr>
          <a:xfrm>
            <a:off x="7072732" y="2985688"/>
            <a:ext cx="3786114" cy="2981674"/>
          </a:xfrm>
          <a:prstGeom prst="roundRect">
            <a:avLst>
              <a:gd name="adj" fmla="val 8477"/>
            </a:avLst>
          </a:prstGeom>
          <a:effectLst>
            <a:outerShdw blurRad="50800" dist="38100" dir="2700000" algn="tl" rotWithShape="0">
              <a:prstClr val="black">
                <a:alpha val="40000"/>
              </a:prstClr>
            </a:outerShdw>
          </a:effectLst>
        </p:spPr>
      </p:pic>
      <p:sp>
        <p:nvSpPr>
          <p:cNvPr id="15" name="文本框 14"/>
          <p:cNvSpPr txBox="1"/>
          <p:nvPr/>
        </p:nvSpPr>
        <p:spPr>
          <a:xfrm>
            <a:off x="2174753" y="6432263"/>
            <a:ext cx="8664268" cy="307777"/>
          </a:xfrm>
          <a:prstGeom prst="rect">
            <a:avLst/>
          </a:prstGeom>
          <a:noFill/>
        </p:spPr>
        <p:txBody>
          <a:bodyPr wrap="square">
            <a:spAutoFit/>
          </a:bodyPr>
          <a:lstStyle/>
          <a:p>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固定参数:采样率:44100HZ、Mel滤波器数:40、MFCC系数数:13、窗函数:Hann窗、预加重系数:0.97</a:t>
            </a:r>
          </a:p>
        </p:txBody>
      </p:sp>
      <p:sp>
        <p:nvSpPr>
          <p:cNvPr id="20" name="文本框 19"/>
          <p:cNvSpPr txBox="1"/>
          <p:nvPr/>
        </p:nvSpPr>
        <p:spPr>
          <a:xfrm>
            <a:off x="6659361" y="1618101"/>
            <a:ext cx="4693927" cy="954107"/>
          </a:xfrm>
          <a:prstGeom prst="rect">
            <a:avLst/>
          </a:prstGeom>
          <a:noFill/>
        </p:spPr>
        <p:txBody>
          <a:bodyPr wrap="square">
            <a:spAutoFit/>
          </a:bodyPr>
          <a:lstStyle/>
          <a:p>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变量参数:</a:t>
            </a:r>
          </a:p>
          <a:p>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帧长(Frame Length):512、1024、2048、4096samples</a:t>
            </a:r>
          </a:p>
          <a:p>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帧移(Hop Length):256、512、1024、2048samples</a:t>
            </a:r>
          </a:p>
          <a:p>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组合数:4x4=16组实验</a:t>
            </a:r>
          </a:p>
        </p:txBody>
      </p:sp>
      <p:sp>
        <p:nvSpPr>
          <p:cNvPr id="22" name="文本框 21"/>
          <p:cNvSpPr txBox="1"/>
          <p:nvPr/>
        </p:nvSpPr>
        <p:spPr>
          <a:xfrm>
            <a:off x="2726217" y="2609937"/>
            <a:ext cx="1007987" cy="400110"/>
          </a:xfrm>
          <a:prstGeom prst="rect">
            <a:avLst/>
          </a:prstGeom>
          <a:noFill/>
        </p:spPr>
        <p:txBody>
          <a:bodyPr wrap="square">
            <a:spAutoFit/>
          </a:bodyPr>
          <a:lstStyle/>
          <a:p>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TOP-10</a:t>
            </a:r>
            <a:endParaRPr lang="zh-CN" altLang="en-US" sz="2000"/>
          </a:p>
        </p:txBody>
      </p:sp>
      <p:sp>
        <p:nvSpPr>
          <p:cNvPr id="23" name="文本框 22"/>
          <p:cNvSpPr txBox="1"/>
          <p:nvPr/>
        </p:nvSpPr>
        <p:spPr>
          <a:xfrm>
            <a:off x="8502330" y="2633771"/>
            <a:ext cx="1007987" cy="400110"/>
          </a:xfrm>
          <a:prstGeom prst="rect">
            <a:avLst/>
          </a:prstGeom>
          <a:noFill/>
        </p:spPr>
        <p:txBody>
          <a:bodyPr wrap="square">
            <a:spAutoFit/>
          </a:bodyPr>
          <a:lstStyle/>
          <a:p>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TOP-20</a:t>
            </a:r>
            <a:endParaRPr lang="zh-CN" altLang="en-US" sz="200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3" name="矩形 2"/>
          <p:cNvSpPr/>
          <p:nvPr/>
        </p:nvSpPr>
        <p:spPr>
          <a:xfrm>
            <a:off x="782688" y="370409"/>
            <a:ext cx="10626628" cy="923330"/>
          </a:xfrm>
          <a:prstGeom prst="rect">
            <a:avLst/>
          </a:prstGeom>
          <a:noFill/>
        </p:spPr>
        <p:txBody>
          <a:bodyPr wrap="none" lIns="91440" tIns="45720" rIns="91440" bIns="45720">
            <a:spAutoFit/>
          </a:bodyPr>
          <a:lstStyle/>
          <a:p>
            <a:pPr algn="ct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任务一：基于</a:t>
            </a:r>
            <a:r>
              <a:rPr lang="en-US" altLang="zh-CN"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MFCC</a:t>
            </a:r>
            <a:r>
              <a:rPr lang="zh-CN" altLang="en-US" sz="5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rPr>
              <a:t>的声音检索系统</a:t>
            </a:r>
            <a:endParaRPr lang="zh-CN" altLang="en-US" sz="4400" b="1">
              <a:ln w="0"/>
              <a:gradFill>
                <a:gsLst>
                  <a:gs pos="0">
                    <a:schemeClr val="accent5">
                      <a:lumMod val="50000"/>
                    </a:schemeClr>
                  </a:gs>
                  <a:gs pos="27000">
                    <a:schemeClr val="accent5"/>
                  </a:gs>
                  <a:gs pos="100000">
                    <a:schemeClr val="accent5">
                      <a:lumMod val="60000"/>
                      <a:lumOff val="40000"/>
                    </a:schemeClr>
                  </a:gs>
                </a:gsLst>
                <a:lin ang="5400000"/>
              </a:gradFill>
              <a:effectLst>
                <a:outerShdw blurRad="50800" dist="38100" algn="l" rotWithShape="0">
                  <a:prstClr val="black">
                    <a:alpha val="40000"/>
                  </a:prstClr>
                </a:outerShdw>
                <a:reflection blurRad="38100" stA="31000" endPos="32000" dir="5400000" sy="-100000" algn="bl" rotWithShape="0"/>
              </a:effectLst>
              <a:latin typeface="宋体" panose="02010600030101010101" pitchFamily="2" charset="-122"/>
              <a:ea typeface="宋体" panose="02010600030101010101" pitchFamily="2" charset="-122"/>
            </a:endParaRPr>
          </a:p>
        </p:txBody>
      </p:sp>
      <p:sp>
        <p:nvSpPr>
          <p:cNvPr id="2" name="矩形 1"/>
          <p:cNvSpPr/>
          <p:nvPr/>
        </p:nvSpPr>
        <p:spPr>
          <a:xfrm>
            <a:off x="775308" y="1584856"/>
            <a:ext cx="4248667" cy="4687067"/>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cxnSp>
        <p:nvCxnSpPr>
          <p:cNvPr id="6" name="直接连接符 5"/>
          <p:cNvCxnSpPr/>
          <p:nvPr/>
        </p:nvCxnSpPr>
        <p:spPr>
          <a:xfrm>
            <a:off x="5506537" y="1584856"/>
            <a:ext cx="0" cy="4952489"/>
          </a:xfrm>
          <a:prstGeom prst="line">
            <a:avLst/>
          </a:prstGeom>
          <a:ln w="19050">
            <a:gradFill>
              <a:gsLst>
                <a:gs pos="0">
                  <a:schemeClr val="accent1">
                    <a:lumMod val="5000"/>
                    <a:lumOff val="95000"/>
                  </a:schemeClr>
                </a:gs>
                <a:gs pos="49000">
                  <a:schemeClr val="accent1">
                    <a:lumMod val="45000"/>
                    <a:lumOff val="55000"/>
                    <a:alpha val="49000"/>
                  </a:schemeClr>
                </a:gs>
                <a:gs pos="83000">
                  <a:schemeClr val="accent1">
                    <a:lumMod val="45000"/>
                    <a:lumOff val="55000"/>
                    <a:alpha val="29000"/>
                  </a:schemeClr>
                </a:gs>
                <a:gs pos="100000">
                  <a:schemeClr val="accent1">
                    <a:lumMod val="30000"/>
                    <a:lumOff val="70000"/>
                    <a:alpha val="22000"/>
                  </a:schemeClr>
                </a:gs>
              </a:gsLst>
              <a:lin ang="5400000" scaled="1"/>
            </a:gradFill>
          </a:ln>
          <a:effectLst>
            <a:glow rad="228600">
              <a:schemeClr val="accent5">
                <a:lumMod val="75000"/>
                <a:alpha val="25000"/>
              </a:schemeClr>
            </a:glow>
          </a:effectLst>
        </p:spPr>
        <p:style>
          <a:lnRef idx="3">
            <a:schemeClr val="accent5"/>
          </a:lnRef>
          <a:fillRef idx="0">
            <a:schemeClr val="accent5"/>
          </a:fillRef>
          <a:effectRef idx="2">
            <a:schemeClr val="accent5"/>
          </a:effectRef>
          <a:fontRef idx="minor">
            <a:schemeClr val="tx1"/>
          </a:fontRef>
        </p:style>
      </p:cxnSp>
      <p:sp>
        <p:nvSpPr>
          <p:cNvPr id="4" name="文本框 3"/>
          <p:cNvSpPr txBox="1"/>
          <p:nvPr/>
        </p:nvSpPr>
        <p:spPr>
          <a:xfrm>
            <a:off x="900687" y="1609708"/>
            <a:ext cx="2375602" cy="461665"/>
          </a:xfrm>
          <a:prstGeom prst="rect">
            <a:avLst/>
          </a:prstGeom>
          <a:noFill/>
        </p:spPr>
        <p:txBody>
          <a:bodyPr wrap="square" rtlCol="0">
            <a:spAutoFit/>
          </a:bodyPr>
          <a:lstStyle/>
          <a:p>
            <a:r>
              <a:rPr lang="zh-CN" altLang="en-US"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检索结果分析</a:t>
            </a:r>
            <a:endParaRPr lang="en-US" altLang="zh-CN" sz="2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p:txBody>
      </p:sp>
      <p:sp>
        <p:nvSpPr>
          <p:cNvPr id="12" name="矩形 11"/>
          <p:cNvSpPr/>
          <p:nvPr/>
        </p:nvSpPr>
        <p:spPr>
          <a:xfrm>
            <a:off x="5817795" y="1584857"/>
            <a:ext cx="6143046" cy="4612353"/>
          </a:xfrm>
          <a:prstGeom prst="rect">
            <a:avLst/>
          </a:prstGeom>
          <a:gradFill>
            <a:gsLst>
              <a:gs pos="48900">
                <a:srgbClr val="5B98D2">
                  <a:alpha val="32000"/>
                </a:srgbClr>
              </a:gs>
              <a:gs pos="0">
                <a:schemeClr val="accent5">
                  <a:satMod val="103000"/>
                  <a:lumMod val="102000"/>
                  <a:tint val="94000"/>
                  <a:alpha val="34000"/>
                </a:schemeClr>
              </a:gs>
              <a:gs pos="100000">
                <a:schemeClr val="accent5">
                  <a:lumMod val="99000"/>
                  <a:satMod val="120000"/>
                  <a:shade val="78000"/>
                  <a:alpha val="32000"/>
                </a:schemeClr>
              </a:gs>
            </a:gsLst>
          </a:gradFill>
          <a:effectLst>
            <a:glow rad="330200">
              <a:schemeClr val="accent5">
                <a:lumMod val="60000"/>
                <a:lumOff val="40000"/>
                <a:alpha val="16000"/>
              </a:schemeClr>
            </a:glow>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sp>
        <p:nvSpPr>
          <p:cNvPr id="16" name="文本框 15"/>
          <p:cNvSpPr txBox="1"/>
          <p:nvPr/>
        </p:nvSpPr>
        <p:spPr>
          <a:xfrm>
            <a:off x="5817795" y="1536542"/>
            <a:ext cx="6945705" cy="4612353"/>
          </a:xfrm>
          <a:prstGeom prst="rect">
            <a:avLst/>
          </a:prstGeom>
          <a:noFill/>
        </p:spPr>
        <p:txBody>
          <a:bodyPr wrap="square">
            <a:spAutoFit/>
          </a:bodyPr>
          <a:lstStyle/>
          <a:p>
            <a:pPr>
              <a:lnSpc>
                <a:spcPct val="150000"/>
              </a:lnSpc>
            </a:pP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实验结论</a:t>
            </a:r>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p>
          <a:p>
            <a:pPr>
              <a:lnSpc>
                <a:spcPct val="150000"/>
              </a:lnSpc>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最优配置：帧长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2048 + </a:t>
            </a: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帧移 </a:t>
            </a: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256/512</a:t>
            </a:r>
          </a:p>
          <a:p>
            <a:pPr>
              <a:lnSpc>
                <a:spcPct val="150000"/>
              </a:lnSpc>
            </a:pP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Top-10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67.75%  |  Top-20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79.50%</a:t>
            </a: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在</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400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条查询中，平均每条能在前</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中找到同类声音的概率接近</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80%</a:t>
            </a:r>
          </a:p>
          <a:p>
            <a:pPr>
              <a:lnSpc>
                <a:spcPct val="150000"/>
              </a:lnSpc>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超参数规律： </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帧长：中等偏大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(1024-2048)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效果最佳，过小</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过大均导致性能下降 </a:t>
            </a:r>
            <a:endPar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帧移：小帧移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(256-512)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优于大帧移，但计算量增加 </a:t>
            </a:r>
            <a:endPar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黄金比例：</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Hop = Frame / 4  (75%</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重叠率</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p>
          <a:p>
            <a:pPr>
              <a:lnSpc>
                <a:spcPct val="150000"/>
              </a:lnSpc>
            </a:pPr>
            <a:r>
              <a:rPr lang="zh-CN" altLang="en-US"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特征空间分析：</a:t>
            </a:r>
            <a:endPar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en-US" altLang="zh-CN"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同类声音的</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MFCC</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统计特征（均值</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标准差）在</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26</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维空间中呈现聚类结构</a:t>
            </a:r>
            <a:endPar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Top-20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相比</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Top-10</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平均提升</a:t>
            </a: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11.7%</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，说明类内样本分布较为紧凑 </a:t>
            </a:r>
            <a:endPar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endParaRPr>
          </a:p>
          <a:p>
            <a:pPr>
              <a:lnSpc>
                <a:spcPct val="150000"/>
              </a:lnSpc>
            </a:pPr>
            <a:r>
              <a:rPr lang="en-US" altLang="zh-CN"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     • </a:t>
            </a:r>
            <a:r>
              <a:rPr lang="zh-CN" altLang="en-US" sz="14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跨类别混淆主要发生在声学特性相似的类别间</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rcRect l="17208" r="3291"/>
          <a:stretch>
            <a:fillRect/>
          </a:stretch>
        </p:blipFill>
        <p:spPr>
          <a:xfrm>
            <a:off x="1829682" y="2215175"/>
            <a:ext cx="2231869" cy="1754562"/>
          </a:xfrm>
          <a:prstGeom prst="roundRect">
            <a:avLst>
              <a:gd name="adj" fmla="val 8477"/>
            </a:avLst>
          </a:prstGeom>
          <a:effectLst>
            <a:outerShdw blurRad="50800" dist="38100" dir="2700000" algn="tl" rotWithShape="0">
              <a:prstClr val="black">
                <a:alpha val="40000"/>
              </a:prstClr>
            </a:outerShdw>
          </a:effectLst>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rcRect l="17674" r="2965"/>
          <a:stretch>
            <a:fillRect/>
          </a:stretch>
        </p:blipFill>
        <p:spPr>
          <a:xfrm>
            <a:off x="1829682" y="4260854"/>
            <a:ext cx="2231870" cy="1757662"/>
          </a:xfrm>
          <a:prstGeom prst="roundRect">
            <a:avLst>
              <a:gd name="adj" fmla="val 8477"/>
            </a:avLst>
          </a:prstGeom>
          <a:effectLst>
            <a:outerShdw blurRad="50800" dist="38100" dir="2700000" algn="tl" rotWithShape="0">
              <a:prstClr val="black">
                <a:alpha val="40000"/>
              </a:prstClr>
            </a:outerShdw>
          </a:effectLst>
        </p:spPr>
      </p:pic>
      <p:sp>
        <p:nvSpPr>
          <p:cNvPr id="8" name="文本框 7"/>
          <p:cNvSpPr txBox="1"/>
          <p:nvPr/>
        </p:nvSpPr>
        <p:spPr>
          <a:xfrm>
            <a:off x="867258" y="2793849"/>
            <a:ext cx="1007987" cy="400110"/>
          </a:xfrm>
          <a:prstGeom prst="rect">
            <a:avLst/>
          </a:prstGeom>
          <a:noFill/>
        </p:spPr>
        <p:txBody>
          <a:bodyPr wrap="square">
            <a:spAutoFit/>
          </a:bodyPr>
          <a:lstStyle/>
          <a:p>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TOP-10</a:t>
            </a:r>
            <a:endParaRPr lang="zh-CN" altLang="en-US" sz="2000"/>
          </a:p>
        </p:txBody>
      </p:sp>
      <p:sp>
        <p:nvSpPr>
          <p:cNvPr id="10" name="文本框 9"/>
          <p:cNvSpPr txBox="1"/>
          <p:nvPr/>
        </p:nvSpPr>
        <p:spPr>
          <a:xfrm>
            <a:off x="867258" y="4939630"/>
            <a:ext cx="1007987" cy="400110"/>
          </a:xfrm>
          <a:prstGeom prst="rect">
            <a:avLst/>
          </a:prstGeom>
          <a:noFill/>
        </p:spPr>
        <p:txBody>
          <a:bodyPr wrap="square">
            <a:spAutoFit/>
          </a:bodyPr>
          <a:lstStyle/>
          <a:p>
            <a:r>
              <a:rPr lang="en-US" altLang="zh-CN" sz="2000" b="1">
                <a:ln w="0"/>
                <a:gradFill>
                  <a:gsLst>
                    <a:gs pos="0">
                      <a:schemeClr val="accent5">
                        <a:lumMod val="52000"/>
                        <a:lumOff val="48000"/>
                      </a:schemeClr>
                    </a:gs>
                    <a:gs pos="27000">
                      <a:schemeClr val="accent5">
                        <a:lumMod val="37000"/>
                        <a:lumOff val="63000"/>
                      </a:schemeClr>
                    </a:gs>
                    <a:gs pos="100000">
                      <a:schemeClr val="accent5">
                        <a:lumMod val="37000"/>
                        <a:lumOff val="63000"/>
                      </a:schemeClr>
                    </a:gs>
                  </a:gsLst>
                  <a:lin ang="5400000"/>
                </a:gradFill>
                <a:effectLst>
                  <a:outerShdw blurRad="50800" dist="38100" algn="l" rotWithShape="0">
                    <a:prstClr val="black">
                      <a:alpha val="40000"/>
                    </a:prstClr>
                  </a:outerShdw>
                  <a:reflection blurRad="38100" stA="16000" endPos="32000" dir="5400000" sy="-100000" algn="bl" rotWithShape="0"/>
                </a:effectLst>
                <a:latin typeface="宋体" panose="02010600030101010101" pitchFamily="2" charset="-122"/>
                <a:ea typeface="宋体" panose="02010600030101010101" pitchFamily="2" charset="-122"/>
              </a:rPr>
              <a:t>TOP-20</a:t>
            </a:r>
            <a:endParaRPr lang="zh-CN" altLang="en-US" sz="200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DE2MjBiZDQyNzBkMDRhNGJhMzhiNmU0NzMzODUzYjg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69.06047244094486,&quot;left&quot;:486.74889763779527,&quot;top&quot;:124.79188976377952,&quot;width&quot;:479.532992125984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2570</Words>
  <Application>Microsoft Office PowerPoint</Application>
  <PresentationFormat>宽屏</PresentationFormat>
  <Paragraphs>409</Paragraphs>
  <Slides>18</Slides>
  <Notes>1</Notes>
  <HiddenSlides>0</HiddenSlides>
  <MMClips>3</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18</vt:i4>
      </vt:variant>
    </vt:vector>
  </HeadingPairs>
  <TitlesOfParts>
    <vt:vector size="25" baseType="lpstr">
      <vt:lpstr>等线</vt:lpstr>
      <vt:lpstr>等线 Light</vt:lpstr>
      <vt:lpstr>宋体</vt:lpstr>
      <vt:lpstr>Arial</vt:lpstr>
      <vt:lpstr>Californian FB</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景超 张</dc:creator>
  <cp:lastModifiedBy>景超 张</cp:lastModifiedBy>
  <cp:revision>35</cp:revision>
  <dcterms:created xsi:type="dcterms:W3CDTF">2025-12-21T14:33:00Z</dcterms:created>
  <dcterms:modified xsi:type="dcterms:W3CDTF">2025-12-26T06:38:24Z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F5C7CB5CE8EB4652846A1FAB74A1D09E_12</vt:lpwstr>
  </property>
  <property fmtid="{D5CDD505-2E9C-101B-9397-08002B2CF9AE}" pid="3" name="KSOProductBuildVer">
    <vt:lpwstr>2052-12.1.0.16412</vt:lpwstr>
  </property>
</Properties>
</file>

<file path=docProps/thumbnail.jpeg>
</file>